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Lst>
  <p:handoutMasterIdLst>
    <p:handoutMasterId r:id="rId64"/>
  </p:handoutMasterIdLst>
  <p:sldIdLst>
    <p:sldId id="346" r:id="rId2"/>
    <p:sldId id="412" r:id="rId3"/>
    <p:sldId id="330" r:id="rId4"/>
    <p:sldId id="420" r:id="rId5"/>
    <p:sldId id="381" r:id="rId6"/>
    <p:sldId id="373" r:id="rId7"/>
    <p:sldId id="332" r:id="rId8"/>
    <p:sldId id="375" r:id="rId9"/>
    <p:sldId id="413" r:id="rId10"/>
    <p:sldId id="376" r:id="rId11"/>
    <p:sldId id="414" r:id="rId12"/>
    <p:sldId id="410" r:id="rId13"/>
    <p:sldId id="382" r:id="rId14"/>
    <p:sldId id="377" r:id="rId15"/>
    <p:sldId id="387" r:id="rId16"/>
    <p:sldId id="380" r:id="rId17"/>
    <p:sldId id="378" r:id="rId18"/>
    <p:sldId id="415" r:id="rId19"/>
    <p:sldId id="354" r:id="rId20"/>
    <p:sldId id="362" r:id="rId21"/>
    <p:sldId id="359" r:id="rId22"/>
    <p:sldId id="358" r:id="rId23"/>
    <p:sldId id="389" r:id="rId24"/>
    <p:sldId id="390" r:id="rId25"/>
    <p:sldId id="372" r:id="rId26"/>
    <p:sldId id="355" r:id="rId27"/>
    <p:sldId id="335" r:id="rId28"/>
    <p:sldId id="369" r:id="rId29"/>
    <p:sldId id="422" r:id="rId30"/>
    <p:sldId id="371" r:id="rId31"/>
    <p:sldId id="416" r:id="rId32"/>
    <p:sldId id="423" r:id="rId33"/>
    <p:sldId id="337" r:id="rId34"/>
    <p:sldId id="356" r:id="rId35"/>
    <p:sldId id="388" r:id="rId36"/>
    <p:sldId id="363" r:id="rId37"/>
    <p:sldId id="339" r:id="rId38"/>
    <p:sldId id="364" r:id="rId39"/>
    <p:sldId id="391" r:id="rId40"/>
    <p:sldId id="392" r:id="rId41"/>
    <p:sldId id="409" r:id="rId42"/>
    <p:sldId id="393" r:id="rId43"/>
    <p:sldId id="407" r:id="rId44"/>
    <p:sldId id="365" r:id="rId45"/>
    <p:sldId id="421" r:id="rId46"/>
    <p:sldId id="395" r:id="rId47"/>
    <p:sldId id="405" r:id="rId48"/>
    <p:sldId id="418" r:id="rId49"/>
    <p:sldId id="419" r:id="rId50"/>
    <p:sldId id="401" r:id="rId51"/>
    <p:sldId id="343" r:id="rId52"/>
    <p:sldId id="396" r:id="rId53"/>
    <p:sldId id="397" r:id="rId54"/>
    <p:sldId id="366" r:id="rId55"/>
    <p:sldId id="417" r:id="rId56"/>
    <p:sldId id="406" r:id="rId57"/>
    <p:sldId id="367" r:id="rId58"/>
    <p:sldId id="368" r:id="rId59"/>
    <p:sldId id="402" r:id="rId60"/>
    <p:sldId id="408" r:id="rId61"/>
    <p:sldId id="344" r:id="rId62"/>
    <p:sldId id="345" r:id="rId63"/>
  </p:sldIdLst>
  <p:sldSz cx="9144000" cy="6858000" type="screen4x3"/>
  <p:notesSz cx="6858000" cy="9723438"/>
  <p:embeddedFontLst>
    <p:embeddedFont>
      <p:font typeface="微軟正黑體" panose="020B0604030504040204" pitchFamily="34" charset="-120"/>
      <p:regular r:id="rId65"/>
      <p:bold r:id="rId66"/>
    </p:embeddedFont>
    <p:embeddedFont>
      <p:font typeface="標楷體" panose="03000509000000000000" pitchFamily="65" charset="-120"/>
      <p:regular r:id="rId67"/>
    </p:embeddedFont>
    <p:embeddedFont>
      <p:font typeface="Garamond" panose="02020404030301010803" pitchFamily="18" charset="0"/>
      <p:regular r:id="rId68"/>
      <p:bold r:id="rId69"/>
      <p:italic r:id="rId70"/>
      <p:boldItalic r:id="rId71"/>
    </p:embeddedFont>
    <p:embeddedFont>
      <p:font typeface="Calibri" panose="020F0502020204030204" pitchFamily="34" charset="0"/>
      <p:regular r:id="rId72"/>
      <p:bold r:id="rId73"/>
      <p:italic r:id="rId74"/>
      <p:boldItalic r:id="rId75"/>
    </p:embeddedFont>
  </p:embeddedFontLst>
  <p:defaultTextStyle>
    <a:defPPr>
      <a:defRPr lang="zh-TW"/>
    </a:defPPr>
    <a:lvl1pPr algn="l" rtl="0" fontAlgn="base">
      <a:spcBef>
        <a:spcPct val="0"/>
      </a:spcBef>
      <a:spcAft>
        <a:spcPct val="0"/>
      </a:spcAft>
      <a:defRPr kumimoji="1" kern="1200">
        <a:solidFill>
          <a:schemeClr val="tx1"/>
        </a:solidFill>
        <a:latin typeface="Arial" charset="0"/>
        <a:ea typeface="華康行楷體W5"/>
        <a:cs typeface="華康行楷體W5"/>
      </a:defRPr>
    </a:lvl1pPr>
    <a:lvl2pPr marL="457200" algn="l" rtl="0" fontAlgn="base">
      <a:spcBef>
        <a:spcPct val="0"/>
      </a:spcBef>
      <a:spcAft>
        <a:spcPct val="0"/>
      </a:spcAft>
      <a:defRPr kumimoji="1" kern="1200">
        <a:solidFill>
          <a:schemeClr val="tx1"/>
        </a:solidFill>
        <a:latin typeface="Arial" charset="0"/>
        <a:ea typeface="華康行楷體W5"/>
        <a:cs typeface="華康行楷體W5"/>
      </a:defRPr>
    </a:lvl2pPr>
    <a:lvl3pPr marL="914400" algn="l" rtl="0" fontAlgn="base">
      <a:spcBef>
        <a:spcPct val="0"/>
      </a:spcBef>
      <a:spcAft>
        <a:spcPct val="0"/>
      </a:spcAft>
      <a:defRPr kumimoji="1" kern="1200">
        <a:solidFill>
          <a:schemeClr val="tx1"/>
        </a:solidFill>
        <a:latin typeface="Arial" charset="0"/>
        <a:ea typeface="華康行楷體W5"/>
        <a:cs typeface="華康行楷體W5"/>
      </a:defRPr>
    </a:lvl3pPr>
    <a:lvl4pPr marL="1371600" algn="l" rtl="0" fontAlgn="base">
      <a:spcBef>
        <a:spcPct val="0"/>
      </a:spcBef>
      <a:spcAft>
        <a:spcPct val="0"/>
      </a:spcAft>
      <a:defRPr kumimoji="1" kern="1200">
        <a:solidFill>
          <a:schemeClr val="tx1"/>
        </a:solidFill>
        <a:latin typeface="Arial" charset="0"/>
        <a:ea typeface="華康行楷體W5"/>
        <a:cs typeface="華康行楷體W5"/>
      </a:defRPr>
    </a:lvl4pPr>
    <a:lvl5pPr marL="1828800" algn="l" rtl="0" fontAlgn="base">
      <a:spcBef>
        <a:spcPct val="0"/>
      </a:spcBef>
      <a:spcAft>
        <a:spcPct val="0"/>
      </a:spcAft>
      <a:defRPr kumimoji="1" kern="1200">
        <a:solidFill>
          <a:schemeClr val="tx1"/>
        </a:solidFill>
        <a:latin typeface="Arial" charset="0"/>
        <a:ea typeface="華康行楷體W5"/>
        <a:cs typeface="華康行楷體W5"/>
      </a:defRPr>
    </a:lvl5pPr>
    <a:lvl6pPr marL="2286000" algn="l" defTabSz="914400" rtl="0" eaLnBrk="1" latinLnBrk="0" hangingPunct="1">
      <a:defRPr kumimoji="1" kern="1200">
        <a:solidFill>
          <a:schemeClr val="tx1"/>
        </a:solidFill>
        <a:latin typeface="Arial" charset="0"/>
        <a:ea typeface="華康行楷體W5"/>
        <a:cs typeface="華康行楷體W5"/>
      </a:defRPr>
    </a:lvl6pPr>
    <a:lvl7pPr marL="2743200" algn="l" defTabSz="914400" rtl="0" eaLnBrk="1" latinLnBrk="0" hangingPunct="1">
      <a:defRPr kumimoji="1" kern="1200">
        <a:solidFill>
          <a:schemeClr val="tx1"/>
        </a:solidFill>
        <a:latin typeface="Arial" charset="0"/>
        <a:ea typeface="華康行楷體W5"/>
        <a:cs typeface="華康行楷體W5"/>
      </a:defRPr>
    </a:lvl7pPr>
    <a:lvl8pPr marL="3200400" algn="l" defTabSz="914400" rtl="0" eaLnBrk="1" latinLnBrk="0" hangingPunct="1">
      <a:defRPr kumimoji="1" kern="1200">
        <a:solidFill>
          <a:schemeClr val="tx1"/>
        </a:solidFill>
        <a:latin typeface="Arial" charset="0"/>
        <a:ea typeface="華康行楷體W5"/>
        <a:cs typeface="華康行楷體W5"/>
      </a:defRPr>
    </a:lvl8pPr>
    <a:lvl9pPr marL="3657600" algn="l" defTabSz="914400" rtl="0" eaLnBrk="1" latinLnBrk="0" hangingPunct="1">
      <a:defRPr kumimoji="1" kern="1200">
        <a:solidFill>
          <a:schemeClr val="tx1"/>
        </a:solidFill>
        <a:latin typeface="Arial" charset="0"/>
        <a:ea typeface="華康行楷體W5"/>
        <a:cs typeface="華康行楷體W5"/>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FF00FF"/>
    <a:srgbClr val="FCFCFC"/>
    <a:srgbClr val="FFCC99"/>
    <a:srgbClr val="FF99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05" autoAdjust="0"/>
    <p:restoredTop sz="94682" autoAdjust="0"/>
  </p:normalViewPr>
  <p:slideViewPr>
    <p:cSldViewPr>
      <p:cViewPr varScale="1">
        <p:scale>
          <a:sx n="109" d="100"/>
          <a:sy n="109" d="100"/>
        </p:scale>
        <p:origin x="1218"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393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87363"/>
          </a:xfrm>
          <a:prstGeom prst="rect">
            <a:avLst/>
          </a:prstGeom>
        </p:spPr>
        <p:txBody>
          <a:bodyPr vert="horz" wrap="square" lIns="91440" tIns="45720" rIns="91440" bIns="45720" numCol="1" anchor="t" anchorCtr="0" compatLnSpc="1">
            <a:prstTxWarp prst="textNoShape">
              <a:avLst/>
            </a:prstTxWarp>
          </a:bodyPr>
          <a:lstStyle>
            <a:lvl1pPr eaLnBrk="0" hangingPunct="0">
              <a:defRPr sz="1200">
                <a:ea typeface="標楷體" pitchFamily="65" charset="-120"/>
              </a:defRPr>
            </a:lvl1pPr>
          </a:lstStyle>
          <a:p>
            <a:pPr>
              <a:defRPr/>
            </a:pPr>
            <a:endParaRPr lang="zh-TW" altLang="en-US"/>
          </a:p>
        </p:txBody>
      </p:sp>
      <p:sp>
        <p:nvSpPr>
          <p:cNvPr id="3" name="日期版面配置區 2"/>
          <p:cNvSpPr>
            <a:spLocks noGrp="1"/>
          </p:cNvSpPr>
          <p:nvPr>
            <p:ph type="dt" sz="quarter" idx="1"/>
          </p:nvPr>
        </p:nvSpPr>
        <p:spPr>
          <a:xfrm>
            <a:off x="3884613" y="0"/>
            <a:ext cx="2971800" cy="487363"/>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ea typeface="標楷體" pitchFamily="65" charset="-120"/>
              </a:defRPr>
            </a:lvl1pPr>
          </a:lstStyle>
          <a:p>
            <a:pPr>
              <a:defRPr/>
            </a:pPr>
            <a:fld id="{CFB7CC04-2605-44F2-8E70-246BBF1EB4B1}" type="datetimeFigureOut">
              <a:rPr lang="zh-TW" altLang="en-US"/>
              <a:pPr>
                <a:defRPr/>
              </a:pPr>
              <a:t>2019/5/14</a:t>
            </a:fld>
            <a:endParaRPr lang="zh-TW" altLang="en-US"/>
          </a:p>
        </p:txBody>
      </p:sp>
      <p:sp>
        <p:nvSpPr>
          <p:cNvPr id="4" name="頁尾版面配置區 3"/>
          <p:cNvSpPr>
            <a:spLocks noGrp="1"/>
          </p:cNvSpPr>
          <p:nvPr>
            <p:ph type="ftr" sz="quarter" idx="2"/>
          </p:nvPr>
        </p:nvSpPr>
        <p:spPr>
          <a:xfrm>
            <a:off x="0" y="9236075"/>
            <a:ext cx="2971800" cy="487363"/>
          </a:xfrm>
          <a:prstGeom prst="rect">
            <a:avLst/>
          </a:prstGeom>
        </p:spPr>
        <p:txBody>
          <a:bodyPr vert="horz" wrap="square" lIns="91440" tIns="45720" rIns="91440" bIns="45720" numCol="1" anchor="b" anchorCtr="0" compatLnSpc="1">
            <a:prstTxWarp prst="textNoShape">
              <a:avLst/>
            </a:prstTxWarp>
          </a:bodyPr>
          <a:lstStyle>
            <a:lvl1pPr eaLnBrk="0" hangingPunct="0">
              <a:defRPr sz="1200">
                <a:ea typeface="標楷體" pitchFamily="65" charset="-120"/>
              </a:defRPr>
            </a:lvl1pPr>
          </a:lstStyle>
          <a:p>
            <a:pPr>
              <a:defRPr/>
            </a:pPr>
            <a:endParaRPr lang="zh-TW" altLang="en-US"/>
          </a:p>
        </p:txBody>
      </p:sp>
      <p:sp>
        <p:nvSpPr>
          <p:cNvPr id="5" name="投影片編號版面配置區 4"/>
          <p:cNvSpPr>
            <a:spLocks noGrp="1"/>
          </p:cNvSpPr>
          <p:nvPr>
            <p:ph type="sldNum" sz="quarter" idx="3"/>
          </p:nvPr>
        </p:nvSpPr>
        <p:spPr>
          <a:xfrm>
            <a:off x="3884613" y="9236075"/>
            <a:ext cx="2971800" cy="487363"/>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ea typeface="標楷體" pitchFamily="65" charset="-120"/>
              </a:defRPr>
            </a:lvl1pPr>
          </a:lstStyle>
          <a:p>
            <a:pPr>
              <a:defRPr/>
            </a:pPr>
            <a:fld id="{E7D44BCF-2FE1-4D88-84C6-4F96704C7520}" type="slidenum">
              <a:rPr lang="zh-TW" altLang="en-US"/>
              <a:pPr>
                <a:defRPr/>
              </a:pPr>
              <a:t>‹#›</a:t>
            </a:fld>
            <a:endParaRPr lang="zh-TW" altLang="en-US"/>
          </a:p>
        </p:txBody>
      </p:sp>
    </p:spTree>
    <p:extLst>
      <p:ext uri="{BB962C8B-B14F-4D97-AF65-F5344CB8AC3E}">
        <p14:creationId xmlns:p14="http://schemas.microsoft.com/office/powerpoint/2010/main" val="2813932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3" name="Line 8"/>
          <p:cNvSpPr>
            <a:spLocks noChangeShapeType="1"/>
          </p:cNvSpPr>
          <p:nvPr/>
        </p:nvSpPr>
        <p:spPr bwMode="auto">
          <a:xfrm>
            <a:off x="0" y="6410325"/>
            <a:ext cx="9134475" cy="0"/>
          </a:xfrm>
          <a:prstGeom prst="line">
            <a:avLst/>
          </a:prstGeom>
          <a:noFill/>
          <a:ln w="19050">
            <a:solidFill>
              <a:schemeClr val="accent1"/>
            </a:solidFill>
            <a:round/>
            <a:headEnd/>
            <a:tailEnd/>
          </a:ln>
          <a:effectLst/>
          <a:extLst/>
        </p:spPr>
        <p:txBody>
          <a:bodyPr/>
          <a:lstStyle/>
          <a:p>
            <a:pPr eaLnBrk="0" hangingPunct="0">
              <a:defRPr/>
            </a:pPr>
            <a:endParaRPr lang="zh-TW" altLang="en-US">
              <a:latin typeface="Arial" panose="020B0604020202020204" pitchFamily="34" charset="0"/>
              <a:ea typeface="華康行楷體W5" pitchFamily="65" charset="-120"/>
              <a:cs typeface="+mn-cs"/>
            </a:endParaRPr>
          </a:p>
        </p:txBody>
      </p:sp>
      <p:pic>
        <p:nvPicPr>
          <p:cNvPr id="4" name="圖片 4"/>
          <p:cNvPicPr>
            <a:picLocks noChangeAspect="1"/>
          </p:cNvPicPr>
          <p:nvPr userDrawn="1"/>
        </p:nvPicPr>
        <p:blipFill>
          <a:blip r:embed="rId2"/>
          <a:srcRect/>
          <a:stretch>
            <a:fillRect/>
          </a:stretch>
        </p:blipFill>
        <p:spPr bwMode="auto">
          <a:xfrm>
            <a:off x="3175" y="-26988"/>
            <a:ext cx="9131300" cy="6884988"/>
          </a:xfrm>
          <a:prstGeom prst="rect">
            <a:avLst/>
          </a:prstGeom>
          <a:noFill/>
          <a:ln w="9525">
            <a:noFill/>
            <a:miter lim="800000"/>
            <a:headEnd/>
            <a:tailEnd/>
          </a:ln>
        </p:spPr>
      </p:pic>
      <p:pic>
        <p:nvPicPr>
          <p:cNvPr id="5" name="圖片 2"/>
          <p:cNvPicPr>
            <a:picLocks noChangeAspect="1"/>
          </p:cNvPicPr>
          <p:nvPr userDrawn="1"/>
        </p:nvPicPr>
        <p:blipFill>
          <a:blip r:embed="rId3"/>
          <a:srcRect/>
          <a:stretch>
            <a:fillRect/>
          </a:stretch>
        </p:blipFill>
        <p:spPr bwMode="auto">
          <a:xfrm>
            <a:off x="107950" y="6426200"/>
            <a:ext cx="431800" cy="431800"/>
          </a:xfrm>
          <a:prstGeom prst="rect">
            <a:avLst/>
          </a:prstGeom>
          <a:noFill/>
          <a:ln w="9525">
            <a:noFill/>
            <a:miter lim="800000"/>
            <a:headEnd/>
            <a:tailEnd/>
          </a:ln>
        </p:spPr>
      </p:pic>
      <p:sp>
        <p:nvSpPr>
          <p:cNvPr id="2" name="內容版面配置區 1"/>
          <p:cNvSpPr>
            <a:spLocks noGrp="1"/>
          </p:cNvSpPr>
          <p:nvPr>
            <p:ph/>
          </p:nvPr>
        </p:nvSpPr>
        <p:spPr>
          <a:xfrm>
            <a:off x="457200" y="277813"/>
            <a:ext cx="8229600" cy="5853112"/>
          </a:xfrm>
        </p:spPr>
        <p:txBody>
          <a:bodyPr/>
          <a:lstStyle>
            <a:lvl1pPr marL="0" indent="0">
              <a:buNone/>
              <a:defRPr/>
            </a:lvl1pPr>
            <a:lvl2pPr marL="344487" indent="0">
              <a:buNone/>
              <a:defRPr/>
            </a:lvl2pPr>
            <a:lvl3pPr marL="671512" indent="0">
              <a:buNone/>
              <a:defRPr/>
            </a:lvl3pPr>
            <a:lvl4pPr marL="1023937" indent="0">
              <a:buNone/>
              <a:defRPr/>
            </a:lvl4pPr>
            <a:lvl5pPr marL="1341438" indent="0">
              <a:buNone/>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cSld>
  <p:clrMapOvr>
    <a:masterClrMapping/>
  </p:clrMapOvr>
  <p:transition advTm="10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260350"/>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dirty="0" smtClean="0"/>
              <a:t>按一下以編輯母片標題樣式</a:t>
            </a:r>
          </a:p>
        </p:txBody>
      </p:sp>
      <p:sp>
        <p:nvSpPr>
          <p:cNvPr id="1027" name="Rectangle 3"/>
          <p:cNvSpPr>
            <a:spLocks noGrp="1" noChangeArrowheads="1"/>
          </p:cNvSpPr>
          <p:nvPr>
            <p:ph type="body" idx="1"/>
          </p:nvPr>
        </p:nvSpPr>
        <p:spPr bwMode="auto">
          <a:xfrm>
            <a:off x="468313" y="1628775"/>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dirty="0" smtClean="0"/>
              <a:t>按一下以編輯母片</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p>
        </p:txBody>
      </p:sp>
    </p:spTree>
  </p:cSld>
  <p:clrMap bg1="lt1" tx1="dk1" bg2="lt2" tx2="dk2" accent1="accent1" accent2="accent2" accent3="accent3" accent4="accent4" accent5="accent5" accent6="accent6" hlink="hlink" folHlink="folHlink"/>
  <p:sldLayoutIdLst>
    <p:sldLayoutId id="2147483686" r:id="rId1"/>
  </p:sldLayoutIdLst>
  <p:transition>
    <p:random/>
  </p:transition>
  <p:timing>
    <p:tnLst>
      <p:par>
        <p:cTn id="1" dur="indefinite" restart="never" nodeType="tmRoot"/>
      </p:par>
    </p:tnLst>
  </p:timing>
  <p:txStyles>
    <p:titleStyle>
      <a:lvl1pPr algn="l" rtl="0" eaLnBrk="0" fontAlgn="base" hangingPunct="0">
        <a:spcBef>
          <a:spcPct val="0"/>
        </a:spcBef>
        <a:spcAft>
          <a:spcPct val="0"/>
        </a:spcAft>
        <a:defRPr kumimoji="1" sz="6000" b="1" kern="1200">
          <a:solidFill>
            <a:srgbClr val="FFFF00"/>
          </a:solidFill>
          <a:latin typeface="標楷體" panose="03000509000000000000" pitchFamily="65" charset="-120"/>
          <a:ea typeface="標楷體" panose="03000509000000000000" pitchFamily="65" charset="-120"/>
          <a:cs typeface="標楷體" panose="03000509000000000000" pitchFamily="65" charset="-120"/>
        </a:defRPr>
      </a:lvl1pPr>
      <a:lvl2pPr algn="l" rtl="0" eaLnBrk="0" fontAlgn="base" hangingPunct="0">
        <a:spcBef>
          <a:spcPct val="0"/>
        </a:spcBef>
        <a:spcAft>
          <a:spcPct val="0"/>
        </a:spcAft>
        <a:defRPr kumimoji="1" sz="6000" b="1">
          <a:solidFill>
            <a:srgbClr val="FFFF00"/>
          </a:solidFill>
          <a:latin typeface="Calibri" pitchFamily="34" charset="0"/>
          <a:ea typeface="華康行楷體W5"/>
          <a:cs typeface="華康行楷體W5"/>
        </a:defRPr>
      </a:lvl2pPr>
      <a:lvl3pPr algn="l" rtl="0" eaLnBrk="0" fontAlgn="base" hangingPunct="0">
        <a:spcBef>
          <a:spcPct val="0"/>
        </a:spcBef>
        <a:spcAft>
          <a:spcPct val="0"/>
        </a:spcAft>
        <a:defRPr kumimoji="1" sz="6000" b="1">
          <a:solidFill>
            <a:srgbClr val="FFFF00"/>
          </a:solidFill>
          <a:latin typeface="Calibri" pitchFamily="34" charset="0"/>
          <a:ea typeface="華康行楷體W5"/>
          <a:cs typeface="華康行楷體W5"/>
        </a:defRPr>
      </a:lvl3pPr>
      <a:lvl4pPr algn="l" rtl="0" eaLnBrk="0" fontAlgn="base" hangingPunct="0">
        <a:spcBef>
          <a:spcPct val="0"/>
        </a:spcBef>
        <a:spcAft>
          <a:spcPct val="0"/>
        </a:spcAft>
        <a:defRPr kumimoji="1" sz="6000" b="1">
          <a:solidFill>
            <a:srgbClr val="FFFF00"/>
          </a:solidFill>
          <a:latin typeface="Calibri" pitchFamily="34" charset="0"/>
          <a:ea typeface="華康行楷體W5"/>
          <a:cs typeface="華康行楷體W5"/>
        </a:defRPr>
      </a:lvl4pPr>
      <a:lvl5pPr algn="l" rtl="0" eaLnBrk="0" fontAlgn="base" hangingPunct="0">
        <a:spcBef>
          <a:spcPct val="0"/>
        </a:spcBef>
        <a:spcAft>
          <a:spcPct val="0"/>
        </a:spcAft>
        <a:defRPr kumimoji="1" sz="6000" b="1">
          <a:solidFill>
            <a:srgbClr val="FFFF00"/>
          </a:solidFill>
          <a:latin typeface="Calibri" pitchFamily="34" charset="0"/>
          <a:ea typeface="華康行楷體W5"/>
          <a:cs typeface="華康行楷體W5"/>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p:titleStyle>
    <p:bodyStyle>
      <a:lvl1pPr marL="0" indent="0" algn="l" rtl="0" eaLnBrk="0" fontAlgn="base" hangingPunct="0">
        <a:spcBef>
          <a:spcPct val="20000"/>
        </a:spcBef>
        <a:spcAft>
          <a:spcPct val="0"/>
        </a:spcAft>
        <a:buClr>
          <a:schemeClr val="accent1"/>
        </a:buClr>
        <a:buSzPct val="65000"/>
        <a:buFont typeface="微軟正黑體" pitchFamily="34" charset="-120"/>
        <a:buNone/>
        <a:defRPr kumimoji="1" sz="3600" kern="1200">
          <a:solidFill>
            <a:srgbClr val="FCFCFC"/>
          </a:solidFill>
          <a:latin typeface="微軟正黑體" panose="020B0604030504040204" pitchFamily="34" charset="-120"/>
          <a:ea typeface="微軟正黑體" panose="020B0604030504040204" pitchFamily="34" charset="-120"/>
          <a:cs typeface="微軟正黑體" panose="020B0604030504040204" pitchFamily="34" charset="-120"/>
        </a:defRPr>
      </a:lvl1pPr>
      <a:lvl2pPr marL="344487" indent="0" algn="l" rtl="0" eaLnBrk="0" fontAlgn="base" hangingPunct="0">
        <a:spcBef>
          <a:spcPct val="20000"/>
        </a:spcBef>
        <a:spcAft>
          <a:spcPct val="0"/>
        </a:spcAft>
        <a:buClr>
          <a:schemeClr val="accent2"/>
        </a:buClr>
        <a:buSzPct val="60000"/>
        <a:buFont typeface="微軟正黑體" pitchFamily="34" charset="-120"/>
        <a:buNone/>
        <a:defRPr kumimoji="1" sz="3600" kern="1200">
          <a:solidFill>
            <a:srgbClr val="FCFCFC"/>
          </a:solidFill>
          <a:latin typeface="微軟正黑體" panose="020B0604030504040204" pitchFamily="34" charset="-120"/>
          <a:ea typeface="微軟正黑體" panose="020B0604030504040204" pitchFamily="34" charset="-120"/>
          <a:cs typeface="微軟正黑體" panose="020B0604030504040204" pitchFamily="34" charset="-120"/>
        </a:defRPr>
      </a:lvl2pPr>
      <a:lvl3pPr marL="671512" indent="0" algn="l" rtl="0" eaLnBrk="0" fontAlgn="base" hangingPunct="0">
        <a:spcBef>
          <a:spcPct val="20000"/>
        </a:spcBef>
        <a:spcAft>
          <a:spcPct val="0"/>
        </a:spcAft>
        <a:buClr>
          <a:schemeClr val="accent1"/>
        </a:buClr>
        <a:buSzPct val="65000"/>
        <a:buFont typeface="微軟正黑體" pitchFamily="34" charset="-120"/>
        <a:buNone/>
        <a:defRPr kumimoji="1" sz="3600" kern="1200">
          <a:solidFill>
            <a:srgbClr val="FCFCFC"/>
          </a:solidFill>
          <a:latin typeface="微軟正黑體" panose="020B0604030504040204" pitchFamily="34" charset="-120"/>
          <a:ea typeface="微軟正黑體" panose="020B0604030504040204" pitchFamily="34" charset="-120"/>
          <a:cs typeface="微軟正黑體" panose="020B0604030504040204" pitchFamily="34" charset="-120"/>
        </a:defRPr>
      </a:lvl3pPr>
      <a:lvl4pPr marL="1023937" indent="0" algn="l" rtl="0" eaLnBrk="0" fontAlgn="base" hangingPunct="0">
        <a:spcBef>
          <a:spcPct val="20000"/>
        </a:spcBef>
        <a:spcAft>
          <a:spcPct val="0"/>
        </a:spcAft>
        <a:buClr>
          <a:schemeClr val="accent2"/>
        </a:buClr>
        <a:buSzPct val="70000"/>
        <a:buFont typeface="微軟正黑體" pitchFamily="34" charset="-120"/>
        <a:buNone/>
        <a:defRPr kumimoji="1" sz="3600" kern="1200">
          <a:solidFill>
            <a:srgbClr val="FCFCFC"/>
          </a:solidFill>
          <a:latin typeface="微軟正黑體" panose="020B0604030504040204" pitchFamily="34" charset="-120"/>
          <a:ea typeface="微軟正黑體" panose="020B0604030504040204" pitchFamily="34" charset="-120"/>
          <a:cs typeface="微軟正黑體" panose="020B0604030504040204" pitchFamily="34" charset="-120"/>
        </a:defRPr>
      </a:lvl4pPr>
      <a:lvl5pPr marL="1341438" indent="0" algn="l" rtl="0" eaLnBrk="0" fontAlgn="base" hangingPunct="0">
        <a:spcBef>
          <a:spcPct val="20000"/>
        </a:spcBef>
        <a:spcAft>
          <a:spcPct val="0"/>
        </a:spcAft>
        <a:buClr>
          <a:schemeClr val="accent1"/>
        </a:buClr>
        <a:buSzPct val="75000"/>
        <a:buFont typeface="微軟正黑體" pitchFamily="34" charset="-120"/>
        <a:buNone/>
        <a:defRPr kumimoji="1" sz="3600" kern="1200">
          <a:solidFill>
            <a:srgbClr val="FCFCFC"/>
          </a:solidFill>
          <a:latin typeface="微軟正黑體" panose="020B0604030504040204" pitchFamily="34" charset="-120"/>
          <a:ea typeface="微軟正黑體" panose="020B0604030504040204" pitchFamily="34" charset="-120"/>
          <a:cs typeface="微軟正黑體" panose="020B0604030504040204" pitchFamily="34" charset="-12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3.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slideLayout" Target="../slideLayouts/slideLayout1.xml"/><Relationship Id="rId7" Type="http://schemas.openxmlformats.org/officeDocument/2006/relationships/oleObject" Target="../embeddings/oleObject2.bin"/><Relationship Id="rId2" Type="http://schemas.openxmlformats.org/officeDocument/2006/relationships/video" Target="NULL" TargetMode="External"/><Relationship Id="rId1" Type="http://schemas.openxmlformats.org/officeDocument/2006/relationships/vmlDrawing" Target="../drawings/vmlDrawing2.v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http://www.cyes.ylc.edu.tw/traffic/obey/obey002.gif" TargetMode="External"/><Relationship Id="rId2" Type="http://schemas.openxmlformats.org/officeDocument/2006/relationships/image" Target="../media/image8.gif"/><Relationship Id="rId1" Type="http://schemas.openxmlformats.org/officeDocument/2006/relationships/slideLayout" Target="../slideLayouts/slideLayout1.xml"/><Relationship Id="rId5" Type="http://schemas.openxmlformats.org/officeDocument/2006/relationships/image" Target="http://www.cyes.ylc.edu.tw/traffic/sigh/sigh035.gif" TargetMode="External"/><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hyperlink" Target="http://163.26.175.21/sles812/?p=1063" TargetMode="External"/><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6.emf"/><Relationship Id="rId7" Type="http://schemas.openxmlformats.org/officeDocument/2006/relationships/image" Target="../media/image80.jpeg"/><Relationship Id="rId2" Type="http://schemas.openxmlformats.org/officeDocument/2006/relationships/image" Target="../media/image75.emf"/><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emf"/></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97.wmf"/><Relationship Id="rId5" Type="http://schemas.openxmlformats.org/officeDocument/2006/relationships/oleObject" Target="../embeddings/oleObject3.bin"/><Relationship Id="rId4" Type="http://schemas.openxmlformats.org/officeDocument/2006/relationships/image" Target="../media/image99.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image" Target="../media/image108.jpeg"/><Relationship Id="rId7"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06.wmf"/><Relationship Id="rId5" Type="http://schemas.openxmlformats.org/officeDocument/2006/relationships/oleObject" Target="../embeddings/oleObject4.bin"/><Relationship Id="rId4" Type="http://schemas.openxmlformats.org/officeDocument/2006/relationships/image" Target="../media/image109.jpg"/></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xml"/><Relationship Id="rId5" Type="http://schemas.openxmlformats.org/officeDocument/2006/relationships/image" Target="../media/image113.jpeg"/><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xml"/><Relationship Id="rId5" Type="http://schemas.openxmlformats.org/officeDocument/2006/relationships/image" Target="../media/image117.jpeg"/><Relationship Id="rId4" Type="http://schemas.openxmlformats.org/officeDocument/2006/relationships/image" Target="../media/image116.jpeg"/></Relationships>
</file>

<file path=ppt/slides/_rels/slide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xml"/><Relationship Id="rId5" Type="http://schemas.openxmlformats.org/officeDocument/2006/relationships/image" Target="../media/image121.jpeg"/><Relationship Id="rId4" Type="http://schemas.openxmlformats.org/officeDocument/2006/relationships/image" Target="../media/image120.jpeg"/></Relationships>
</file>

<file path=ppt/slides/_rels/slide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xml"/><Relationship Id="rId5" Type="http://schemas.openxmlformats.org/officeDocument/2006/relationships/image" Target="../media/image125.jpeg"/><Relationship Id="rId4" Type="http://schemas.openxmlformats.org/officeDocument/2006/relationships/image" Target="../media/image124.jpeg"/></Relationships>
</file>

<file path=ppt/slides/_rels/slide49.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jpeg"/><Relationship Id="rId1" Type="http://schemas.openxmlformats.org/officeDocument/2006/relationships/slideLayout" Target="../slideLayouts/slideLayout1.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xml"/><Relationship Id="rId5" Type="http://schemas.openxmlformats.org/officeDocument/2006/relationships/image" Target="../media/image134.jpeg"/><Relationship Id="rId4" Type="http://schemas.openxmlformats.org/officeDocument/2006/relationships/image" Target="../media/image133.jpeg"/></Relationships>
</file>

<file path=ppt/slides/_rels/slide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emf"/><Relationship Id="rId1" Type="http://schemas.openxmlformats.org/officeDocument/2006/relationships/slideLayout" Target="../slideLayouts/slideLayout1.xml"/><Relationship Id="rId5" Type="http://schemas.openxmlformats.org/officeDocument/2006/relationships/image" Target="../media/image138.jpeg"/><Relationship Id="rId4" Type="http://schemas.openxmlformats.org/officeDocument/2006/relationships/image" Target="../media/image137.jpeg"/></Relationships>
</file>

<file path=ppt/slides/_rels/slide5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xml"/><Relationship Id="rId4" Type="http://schemas.openxmlformats.org/officeDocument/2006/relationships/image" Target="../media/image147.jpeg"/></Relationships>
</file>

<file path=ppt/slides/_rels/slide55.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49.png"/></Relationships>
</file>

<file path=ppt/slides/_rels/slide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xml"/><Relationship Id="rId4" Type="http://schemas.openxmlformats.org/officeDocument/2006/relationships/image" Target="../media/image152.jpeg"/></Relationships>
</file>

<file path=ppt/slides/_rels/slide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5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57.png"/></Relationships>
</file>

<file path=ppt/slides/_rels/slide5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5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xml"/><Relationship Id="rId5" Type="http://schemas.openxmlformats.org/officeDocument/2006/relationships/image" Target="../media/image163.jpeg"/><Relationship Id="rId4" Type="http://schemas.openxmlformats.org/officeDocument/2006/relationships/image" Target="../media/image16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64.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圖片 2"/>
          <p:cNvPicPr>
            <a:picLocks noChangeAspect="1"/>
          </p:cNvPicPr>
          <p:nvPr/>
        </p:nvPicPr>
        <p:blipFill>
          <a:blip r:embed="rId2"/>
          <a:srcRect/>
          <a:stretch>
            <a:fillRect/>
          </a:stretch>
        </p:blipFill>
        <p:spPr bwMode="auto">
          <a:xfrm>
            <a:off x="1979613" y="765175"/>
            <a:ext cx="6583362" cy="647700"/>
          </a:xfrm>
          <a:prstGeom prst="rect">
            <a:avLst/>
          </a:prstGeom>
          <a:noFill/>
          <a:ln w="9525">
            <a:noFill/>
            <a:miter lim="800000"/>
            <a:headEnd/>
            <a:tailEnd/>
          </a:ln>
        </p:spPr>
      </p:pic>
      <p:pic>
        <p:nvPicPr>
          <p:cNvPr id="4098" name="圖片 7"/>
          <p:cNvPicPr>
            <a:picLocks noChangeAspect="1"/>
          </p:cNvPicPr>
          <p:nvPr/>
        </p:nvPicPr>
        <p:blipFill>
          <a:blip r:embed="rId3"/>
          <a:srcRect/>
          <a:stretch>
            <a:fillRect/>
          </a:stretch>
        </p:blipFill>
        <p:spPr bwMode="auto">
          <a:xfrm>
            <a:off x="611188" y="620713"/>
            <a:ext cx="1181100" cy="1171575"/>
          </a:xfrm>
          <a:prstGeom prst="rect">
            <a:avLst/>
          </a:prstGeom>
          <a:noFill/>
          <a:ln w="9525">
            <a:noFill/>
            <a:miter lim="800000"/>
            <a:headEnd/>
            <a:tailEnd/>
          </a:ln>
        </p:spPr>
      </p:pic>
      <p:sp>
        <p:nvSpPr>
          <p:cNvPr id="4099" name="Rectangle 10"/>
          <p:cNvSpPr txBox="1">
            <a:spLocks noChangeArrowheads="1"/>
          </p:cNvSpPr>
          <p:nvPr/>
        </p:nvSpPr>
        <p:spPr bwMode="auto">
          <a:xfrm>
            <a:off x="468313" y="4294188"/>
            <a:ext cx="8229600" cy="1582737"/>
          </a:xfrm>
          <a:prstGeom prst="rect">
            <a:avLst/>
          </a:prstGeom>
          <a:noFill/>
          <a:ln w="9525">
            <a:noFill/>
            <a:miter lim="800000"/>
            <a:headEnd/>
            <a:tailEnd/>
          </a:ln>
        </p:spPr>
        <p:txBody>
          <a:bodyPr/>
          <a:lstStyle/>
          <a:p>
            <a:pPr algn="ctr">
              <a:lnSpc>
                <a:spcPct val="150000"/>
              </a:lnSpc>
              <a:buClr>
                <a:schemeClr val="accent1"/>
              </a:buClr>
              <a:buSzPct val="65000"/>
              <a:buFont typeface="微軟正黑體" pitchFamily="34" charset="-120"/>
              <a:buNone/>
            </a:pPr>
            <a:r>
              <a:rPr lang="zh-TW" altLang="en-US" sz="4400" b="1" dirty="0">
                <a:solidFill>
                  <a:srgbClr val="FF00FF"/>
                </a:solidFill>
                <a:latin typeface="標楷體" pitchFamily="65" charset="-120"/>
                <a:ea typeface="標楷體" pitchFamily="65" charset="-120"/>
              </a:rPr>
              <a:t>簡報人 </a:t>
            </a:r>
            <a:r>
              <a:rPr lang="en-US" altLang="zh-TW" sz="4400" b="1" dirty="0">
                <a:solidFill>
                  <a:srgbClr val="FF00FF"/>
                </a:solidFill>
                <a:latin typeface="標楷體" pitchFamily="65" charset="-120"/>
                <a:ea typeface="標楷體" pitchFamily="65" charset="-120"/>
              </a:rPr>
              <a:t>:</a:t>
            </a:r>
            <a:r>
              <a:rPr lang="zh-TW" altLang="en-US" sz="4400" b="1" dirty="0">
                <a:solidFill>
                  <a:srgbClr val="FF00FF"/>
                </a:solidFill>
                <a:latin typeface="標楷體" pitchFamily="65" charset="-120"/>
                <a:ea typeface="標楷體" pitchFamily="65" charset="-120"/>
              </a:rPr>
              <a:t> 張校長 維文</a:t>
            </a:r>
            <a:endParaRPr lang="zh-TW" altLang="en-US" sz="2800" b="1" dirty="0">
              <a:solidFill>
                <a:srgbClr val="FF00FF"/>
              </a:solidFill>
              <a:latin typeface="標楷體" pitchFamily="65" charset="-120"/>
              <a:ea typeface="標楷體" pitchFamily="65" charset="-120"/>
            </a:endParaRPr>
          </a:p>
        </p:txBody>
      </p:sp>
      <p:pic>
        <p:nvPicPr>
          <p:cNvPr id="4100" name="圖片 7"/>
          <p:cNvPicPr>
            <a:picLocks noChangeAspect="1"/>
          </p:cNvPicPr>
          <p:nvPr/>
        </p:nvPicPr>
        <p:blipFill>
          <a:blip r:embed="rId4"/>
          <a:srcRect/>
          <a:stretch>
            <a:fillRect/>
          </a:stretch>
        </p:blipFill>
        <p:spPr bwMode="auto">
          <a:xfrm>
            <a:off x="755650" y="2276475"/>
            <a:ext cx="7967663" cy="15017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2339975" y="482600"/>
            <a:ext cx="5111750" cy="1139825"/>
          </a:xfrm>
        </p:spPr>
        <p:txBody>
          <a:bodyPr/>
          <a:lstStyle/>
          <a:p>
            <a:r>
              <a:rPr lang="zh-TW" altLang="en-US" dirty="0" smtClean="0">
                <a:effectLst>
                  <a:outerShdw blurRad="38100" dist="38100" dir="2700000" algn="tl">
                    <a:srgbClr val="000000">
                      <a:alpha val="43137"/>
                    </a:srgbClr>
                  </a:outerShdw>
                </a:effectLst>
                <a:latin typeface="華康行楷體W5"/>
                <a:ea typeface="標楷體" pitchFamily="65" charset="-120"/>
              </a:rPr>
              <a:t>學校周邊現況</a:t>
            </a:r>
            <a:br>
              <a:rPr lang="zh-TW" altLang="en-US" dirty="0" smtClean="0">
                <a:effectLst>
                  <a:outerShdw blurRad="38100" dist="38100" dir="2700000" algn="tl">
                    <a:srgbClr val="000000">
                      <a:alpha val="43137"/>
                    </a:srgbClr>
                  </a:outerShdw>
                </a:effectLst>
                <a:latin typeface="華康行楷體W5"/>
                <a:ea typeface="標楷體" pitchFamily="65" charset="-120"/>
              </a:rPr>
            </a:br>
            <a:endParaRPr lang="zh-TW" altLang="en-US" dirty="0" smtClean="0">
              <a:effectLst>
                <a:outerShdw blurRad="38100" dist="38100" dir="2700000" algn="tl">
                  <a:srgbClr val="000000">
                    <a:alpha val="43137"/>
                  </a:srgbClr>
                </a:outerShdw>
              </a:effectLst>
              <a:latin typeface="華康行楷體W5"/>
              <a:ea typeface="標楷體" pitchFamily="65" charset="-120"/>
            </a:endParaRPr>
          </a:p>
        </p:txBody>
      </p:sp>
      <p:sp>
        <p:nvSpPr>
          <p:cNvPr id="11266" name="Rectangle 3"/>
          <p:cNvSpPr>
            <a:spLocks noGrp="1" noChangeArrowheads="1"/>
          </p:cNvSpPr>
          <p:nvPr>
            <p:ph type="body" idx="4294967295"/>
          </p:nvPr>
        </p:nvSpPr>
        <p:spPr>
          <a:xfrm>
            <a:off x="1511064" y="1621764"/>
            <a:ext cx="6769571" cy="3960812"/>
          </a:xfrm>
        </p:spPr>
        <p:txBody>
          <a:bodyPr/>
          <a:lstStyle/>
          <a:p>
            <a:pPr>
              <a:spcBef>
                <a:spcPts val="1200"/>
              </a:spcBef>
              <a:buFont typeface="微軟正黑體" pitchFamily="34" charset="-120"/>
              <a:buNone/>
            </a:pPr>
            <a:r>
              <a:rPr lang="zh-TW" altLang="en-US" dirty="0" smtClean="0">
                <a:solidFill>
                  <a:srgbClr val="FF0000"/>
                </a:solidFill>
                <a:latin typeface="華康行楷體W5"/>
                <a:ea typeface="微軟正黑體" pitchFamily="34" charset="-120"/>
              </a:rPr>
              <a:t>任意停車問題常造成交通阻塞</a:t>
            </a:r>
            <a:endParaRPr lang="en-US" altLang="zh-TW" dirty="0" smtClean="0">
              <a:solidFill>
                <a:srgbClr val="FF0000"/>
              </a:solidFill>
              <a:latin typeface="華康行楷體W5"/>
              <a:ea typeface="微軟正黑體" pitchFamily="34" charset="-120"/>
            </a:endParaRPr>
          </a:p>
          <a:p>
            <a:pPr>
              <a:spcBef>
                <a:spcPts val="1200"/>
              </a:spcBef>
              <a:buFont typeface="微軟正黑體" pitchFamily="34" charset="-120"/>
              <a:buNone/>
            </a:pPr>
            <a:r>
              <a:rPr lang="zh-TW" altLang="en-US" dirty="0" smtClean="0">
                <a:solidFill>
                  <a:srgbClr val="FF0000"/>
                </a:solidFill>
                <a:latin typeface="華康行楷體W5"/>
                <a:ea typeface="微軟正黑體" pitchFamily="34" charset="-120"/>
              </a:rPr>
              <a:t>步行學童上學的安全飽受威脅</a:t>
            </a:r>
          </a:p>
        </p:txBody>
      </p:sp>
      <p:pic>
        <p:nvPicPr>
          <p:cNvPr id="11269" name="圖片 4"/>
          <p:cNvPicPr>
            <a:picLocks noChangeAspect="1"/>
          </p:cNvPicPr>
          <p:nvPr/>
        </p:nvPicPr>
        <p:blipFill>
          <a:blip r:embed="rId2"/>
          <a:srcRect/>
          <a:stretch>
            <a:fillRect/>
          </a:stretch>
        </p:blipFill>
        <p:spPr bwMode="auto">
          <a:xfrm>
            <a:off x="67785" y="2925125"/>
            <a:ext cx="4479543" cy="2520000"/>
          </a:xfrm>
          <a:prstGeom prst="rect">
            <a:avLst/>
          </a:prstGeom>
          <a:noFill/>
          <a:ln w="9525">
            <a:noFill/>
            <a:miter lim="800000"/>
            <a:headEnd/>
            <a:tailEnd/>
          </a:ln>
        </p:spPr>
      </p:pic>
      <p:pic>
        <p:nvPicPr>
          <p:cNvPr id="11270" name="圖片 2"/>
          <p:cNvPicPr>
            <a:picLocks noChangeAspect="1"/>
          </p:cNvPicPr>
          <p:nvPr/>
        </p:nvPicPr>
        <p:blipFill>
          <a:blip r:embed="rId3"/>
          <a:srcRect/>
          <a:stretch>
            <a:fillRect/>
          </a:stretch>
        </p:blipFill>
        <p:spPr bwMode="auto">
          <a:xfrm>
            <a:off x="4639964" y="2930946"/>
            <a:ext cx="4479545" cy="2520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2339975" y="482600"/>
            <a:ext cx="5111750" cy="1139825"/>
          </a:xfrm>
        </p:spPr>
        <p:txBody>
          <a:bodyPr/>
          <a:lstStyle/>
          <a:p>
            <a:r>
              <a:rPr lang="zh-TW" altLang="en-US" dirty="0" smtClean="0">
                <a:effectLst>
                  <a:outerShdw blurRad="38100" dist="38100" dir="2700000" algn="tl">
                    <a:srgbClr val="000000">
                      <a:alpha val="43137"/>
                    </a:srgbClr>
                  </a:outerShdw>
                </a:effectLst>
                <a:latin typeface="華康行楷體W5"/>
                <a:ea typeface="標楷體" pitchFamily="65" charset="-120"/>
              </a:rPr>
              <a:t>學校周邊現況</a:t>
            </a:r>
            <a:br>
              <a:rPr lang="zh-TW" altLang="en-US" dirty="0" smtClean="0">
                <a:effectLst>
                  <a:outerShdw blurRad="38100" dist="38100" dir="2700000" algn="tl">
                    <a:srgbClr val="000000">
                      <a:alpha val="43137"/>
                    </a:srgbClr>
                  </a:outerShdw>
                </a:effectLst>
                <a:latin typeface="華康行楷體W5"/>
                <a:ea typeface="標楷體" pitchFamily="65" charset="-120"/>
              </a:rPr>
            </a:br>
            <a:endParaRPr lang="zh-TW" altLang="en-US" dirty="0" smtClean="0">
              <a:effectLst>
                <a:outerShdw blurRad="38100" dist="38100" dir="2700000" algn="tl">
                  <a:srgbClr val="000000">
                    <a:alpha val="43137"/>
                  </a:srgbClr>
                </a:outerShdw>
              </a:effectLst>
              <a:latin typeface="華康行楷體W5"/>
              <a:ea typeface="標楷體" pitchFamily="65" charset="-120"/>
            </a:endParaRPr>
          </a:p>
        </p:txBody>
      </p:sp>
      <p:pic>
        <p:nvPicPr>
          <p:cNvPr id="11267" name="圖片 1"/>
          <p:cNvPicPr>
            <a:picLocks noChangeAspect="1"/>
          </p:cNvPicPr>
          <p:nvPr/>
        </p:nvPicPr>
        <p:blipFill>
          <a:blip r:embed="rId2"/>
          <a:srcRect/>
          <a:stretch>
            <a:fillRect/>
          </a:stretch>
        </p:blipFill>
        <p:spPr bwMode="auto">
          <a:xfrm>
            <a:off x="19803" y="3140968"/>
            <a:ext cx="4480454" cy="2520000"/>
          </a:xfrm>
          <a:prstGeom prst="rect">
            <a:avLst/>
          </a:prstGeom>
          <a:noFill/>
          <a:ln w="9525">
            <a:noFill/>
            <a:miter lim="800000"/>
            <a:headEnd/>
            <a:tailEnd/>
          </a:ln>
        </p:spPr>
      </p:pic>
      <p:pic>
        <p:nvPicPr>
          <p:cNvPr id="11268" name="圖片 3"/>
          <p:cNvPicPr>
            <a:picLocks noChangeAspect="1"/>
          </p:cNvPicPr>
          <p:nvPr/>
        </p:nvPicPr>
        <p:blipFill>
          <a:blip r:embed="rId3"/>
          <a:srcRect/>
          <a:stretch>
            <a:fillRect/>
          </a:stretch>
        </p:blipFill>
        <p:spPr bwMode="auto">
          <a:xfrm>
            <a:off x="4630497" y="3140968"/>
            <a:ext cx="4479545" cy="2520000"/>
          </a:xfrm>
          <a:prstGeom prst="rect">
            <a:avLst/>
          </a:prstGeom>
          <a:noFill/>
          <a:ln w="9525">
            <a:noFill/>
            <a:miter lim="800000"/>
            <a:headEnd/>
            <a:tailEnd/>
          </a:ln>
        </p:spPr>
      </p:pic>
      <p:sp>
        <p:nvSpPr>
          <p:cNvPr id="6" name="Rectangle 3"/>
          <p:cNvSpPr txBox="1">
            <a:spLocks noChangeArrowheads="1"/>
          </p:cNvSpPr>
          <p:nvPr/>
        </p:nvSpPr>
        <p:spPr bwMode="auto">
          <a:xfrm>
            <a:off x="1511064" y="1621764"/>
            <a:ext cx="6769571" cy="39608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accent1"/>
              </a:buClr>
              <a:buSzPct val="65000"/>
              <a:buFont typeface="微軟正黑體" pitchFamily="34" charset="-120"/>
              <a:buNone/>
              <a:defRPr kumimoji="1" sz="3600" kern="1200">
                <a:solidFill>
                  <a:srgbClr val="FCFCFC"/>
                </a:solidFill>
                <a:latin typeface="微軟正黑體" panose="020B0604030504040204" pitchFamily="34" charset="-120"/>
                <a:ea typeface="微軟正黑體" panose="020B0604030504040204" pitchFamily="34" charset="-120"/>
                <a:cs typeface="微軟正黑體" panose="020B0604030504040204" pitchFamily="34" charset="-120"/>
              </a:defRPr>
            </a:lvl1pPr>
            <a:lvl2pPr marL="344487" indent="0" algn="l" rtl="0" eaLnBrk="0" fontAlgn="base" hangingPunct="0">
              <a:spcBef>
                <a:spcPct val="20000"/>
              </a:spcBef>
              <a:spcAft>
                <a:spcPct val="0"/>
              </a:spcAft>
              <a:buClr>
                <a:schemeClr val="accent2"/>
              </a:buClr>
              <a:buSzPct val="60000"/>
              <a:buFont typeface="微軟正黑體" pitchFamily="34" charset="-120"/>
              <a:buNone/>
              <a:defRPr kumimoji="1" sz="3600" kern="1200">
                <a:solidFill>
                  <a:srgbClr val="FCFCFC"/>
                </a:solidFill>
                <a:latin typeface="微軟正黑體" panose="020B0604030504040204" pitchFamily="34" charset="-120"/>
                <a:ea typeface="微軟正黑體" panose="020B0604030504040204" pitchFamily="34" charset="-120"/>
                <a:cs typeface="微軟正黑體" panose="020B0604030504040204" pitchFamily="34" charset="-120"/>
              </a:defRPr>
            </a:lvl2pPr>
            <a:lvl3pPr marL="671512" indent="0" algn="l" rtl="0" eaLnBrk="0" fontAlgn="base" hangingPunct="0">
              <a:spcBef>
                <a:spcPct val="20000"/>
              </a:spcBef>
              <a:spcAft>
                <a:spcPct val="0"/>
              </a:spcAft>
              <a:buClr>
                <a:schemeClr val="accent1"/>
              </a:buClr>
              <a:buSzPct val="65000"/>
              <a:buFont typeface="微軟正黑體" pitchFamily="34" charset="-120"/>
              <a:buNone/>
              <a:defRPr kumimoji="1" sz="3600" kern="1200">
                <a:solidFill>
                  <a:srgbClr val="FCFCFC"/>
                </a:solidFill>
                <a:latin typeface="微軟正黑體" panose="020B0604030504040204" pitchFamily="34" charset="-120"/>
                <a:ea typeface="微軟正黑體" panose="020B0604030504040204" pitchFamily="34" charset="-120"/>
                <a:cs typeface="微軟正黑體" panose="020B0604030504040204" pitchFamily="34" charset="-120"/>
              </a:defRPr>
            </a:lvl3pPr>
            <a:lvl4pPr marL="1023937" indent="0" algn="l" rtl="0" eaLnBrk="0" fontAlgn="base" hangingPunct="0">
              <a:spcBef>
                <a:spcPct val="20000"/>
              </a:spcBef>
              <a:spcAft>
                <a:spcPct val="0"/>
              </a:spcAft>
              <a:buClr>
                <a:schemeClr val="accent2"/>
              </a:buClr>
              <a:buSzPct val="70000"/>
              <a:buFont typeface="微軟正黑體" pitchFamily="34" charset="-120"/>
              <a:buNone/>
              <a:defRPr kumimoji="1" sz="3600" kern="1200">
                <a:solidFill>
                  <a:srgbClr val="FCFCFC"/>
                </a:solidFill>
                <a:latin typeface="微軟正黑體" panose="020B0604030504040204" pitchFamily="34" charset="-120"/>
                <a:ea typeface="微軟正黑體" panose="020B0604030504040204" pitchFamily="34" charset="-120"/>
                <a:cs typeface="微軟正黑體" panose="020B0604030504040204" pitchFamily="34" charset="-120"/>
              </a:defRPr>
            </a:lvl4pPr>
            <a:lvl5pPr marL="1341438" indent="0" algn="l" rtl="0" eaLnBrk="0" fontAlgn="base" hangingPunct="0">
              <a:spcBef>
                <a:spcPct val="20000"/>
              </a:spcBef>
              <a:spcAft>
                <a:spcPct val="0"/>
              </a:spcAft>
              <a:buClr>
                <a:schemeClr val="accent1"/>
              </a:buClr>
              <a:buSzPct val="75000"/>
              <a:buFont typeface="微軟正黑體" pitchFamily="34" charset="-120"/>
              <a:buNone/>
              <a:defRPr kumimoji="1" sz="3600" kern="1200">
                <a:solidFill>
                  <a:srgbClr val="FCFCFC"/>
                </a:solidFill>
                <a:latin typeface="微軟正黑體" panose="020B0604030504040204" pitchFamily="34" charset="-120"/>
                <a:ea typeface="微軟正黑體" panose="020B0604030504040204" pitchFamily="34" charset="-120"/>
                <a:cs typeface="微軟正黑體" panose="020B0604030504040204" pitchFamily="34" charset="-12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zh-TW" altLang="en-US" smtClean="0">
                <a:solidFill>
                  <a:srgbClr val="FF0000"/>
                </a:solidFill>
                <a:latin typeface="華康行楷體W5"/>
              </a:rPr>
              <a:t>任意停車問題常造成交通阻塞</a:t>
            </a:r>
            <a:endParaRPr lang="en-US" altLang="zh-TW" smtClean="0">
              <a:solidFill>
                <a:srgbClr val="FF0000"/>
              </a:solidFill>
              <a:latin typeface="華康行楷體W5"/>
            </a:endParaRPr>
          </a:p>
          <a:p>
            <a:pPr>
              <a:spcBef>
                <a:spcPts val="1200"/>
              </a:spcBef>
            </a:pPr>
            <a:r>
              <a:rPr lang="zh-TW" altLang="en-US" smtClean="0">
                <a:solidFill>
                  <a:srgbClr val="FF0000"/>
                </a:solidFill>
                <a:latin typeface="華康行楷體W5"/>
              </a:rPr>
              <a:t>步行學童上學的安全飽受威脅</a:t>
            </a:r>
            <a:endParaRPr lang="zh-TW" altLang="en-US" dirty="0" smtClean="0">
              <a:solidFill>
                <a:srgbClr val="FF0000"/>
              </a:solidFill>
              <a:latin typeface="華康行楷體W5"/>
            </a:endParaRPr>
          </a:p>
        </p:txBody>
      </p:sp>
    </p:spTree>
    <p:extLst>
      <p:ext uri="{BB962C8B-B14F-4D97-AF65-F5344CB8AC3E}">
        <p14:creationId xmlns:p14="http://schemas.microsoft.com/office/powerpoint/2010/main" val="488602919"/>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idx="4294967295"/>
          </p:nvPr>
        </p:nvSpPr>
        <p:spPr>
          <a:xfrm>
            <a:off x="2339975" y="476250"/>
            <a:ext cx="5111750" cy="1139825"/>
          </a:xfrm>
        </p:spPr>
        <p:txBody>
          <a:bodyPr/>
          <a:lstStyle/>
          <a:p>
            <a:r>
              <a:rPr lang="zh-TW" altLang="en-US" dirty="0" smtClean="0">
                <a:effectLst>
                  <a:outerShdw blurRad="38100" dist="38100" dir="2700000" algn="tl">
                    <a:srgbClr val="000000">
                      <a:alpha val="43137"/>
                    </a:srgbClr>
                  </a:outerShdw>
                </a:effectLst>
                <a:latin typeface="Wingdings" pitchFamily="2" charset="2"/>
                <a:ea typeface="標楷體" pitchFamily="65" charset="-120"/>
              </a:rPr>
              <a:t>學校周邊現況</a:t>
            </a:r>
            <a:br>
              <a:rPr lang="zh-TW" altLang="en-US" dirty="0" smtClean="0">
                <a:effectLst>
                  <a:outerShdw blurRad="38100" dist="38100" dir="2700000" algn="tl">
                    <a:srgbClr val="000000">
                      <a:alpha val="43137"/>
                    </a:srgbClr>
                  </a:outerShdw>
                </a:effectLst>
                <a:latin typeface="Wingdings" pitchFamily="2" charset="2"/>
                <a:ea typeface="標楷體" pitchFamily="65" charset="-120"/>
              </a:rPr>
            </a:br>
            <a:endParaRPr lang="zh-TW" altLang="en-US" dirty="0" smtClean="0">
              <a:effectLst>
                <a:outerShdw blurRad="38100" dist="38100" dir="2700000" algn="tl">
                  <a:srgbClr val="000000">
                    <a:alpha val="43137"/>
                  </a:srgbClr>
                </a:outerShdw>
              </a:effectLst>
              <a:latin typeface="Wingdings" pitchFamily="2" charset="2"/>
              <a:ea typeface="標楷體" pitchFamily="65" charset="-120"/>
            </a:endParaRPr>
          </a:p>
        </p:txBody>
      </p:sp>
      <p:sp>
        <p:nvSpPr>
          <p:cNvPr id="12290" name="Rectangle 3"/>
          <p:cNvSpPr>
            <a:spLocks noGrp="1" noChangeArrowheads="1"/>
          </p:cNvSpPr>
          <p:nvPr>
            <p:ph type="body" idx="4294967295"/>
          </p:nvPr>
        </p:nvSpPr>
        <p:spPr>
          <a:xfrm>
            <a:off x="466725" y="1484313"/>
            <a:ext cx="8229600" cy="3960812"/>
          </a:xfrm>
        </p:spPr>
        <p:txBody>
          <a:bodyPr/>
          <a:lstStyle/>
          <a:p>
            <a:pPr algn="ctr">
              <a:spcBef>
                <a:spcPts val="1200"/>
              </a:spcBef>
              <a:buFont typeface="微軟正黑體" pitchFamily="34" charset="-120"/>
              <a:buNone/>
            </a:pPr>
            <a:r>
              <a:rPr lang="zh-TW" altLang="en-US" dirty="0" smtClean="0">
                <a:solidFill>
                  <a:srgbClr val="FF0000"/>
                </a:solidFill>
                <a:latin typeface="微軟正黑體" panose="020B0604030504040204" pitchFamily="34" charset="-120"/>
                <a:ea typeface="微軟正黑體" panose="020B0604030504040204" pitchFamily="34" charset="-120"/>
              </a:rPr>
              <a:t>勝利國小週邊</a:t>
            </a:r>
            <a:r>
              <a:rPr lang="en-US" altLang="zh-TW" dirty="0" smtClean="0">
                <a:solidFill>
                  <a:srgbClr val="FF0000"/>
                </a:solidFill>
                <a:latin typeface="微軟正黑體" panose="020B0604030504040204" pitchFamily="34" charset="-120"/>
                <a:ea typeface="微軟正黑體" panose="020B0604030504040204" pitchFamily="34" charset="-120"/>
              </a:rPr>
              <a:t>107</a:t>
            </a:r>
            <a:r>
              <a:rPr lang="zh-TW" altLang="en-US" dirty="0" smtClean="0">
                <a:solidFill>
                  <a:srgbClr val="FF0000"/>
                </a:solidFill>
                <a:latin typeface="微軟正黑體" panose="020B0604030504040204" pitchFamily="34" charset="-120"/>
                <a:ea typeface="微軟正黑體" panose="020B0604030504040204" pitchFamily="34" charset="-120"/>
              </a:rPr>
              <a:t>年事故斑點圖</a:t>
            </a:r>
          </a:p>
        </p:txBody>
      </p:sp>
      <p:graphicFrame>
        <p:nvGraphicFramePr>
          <p:cNvPr id="3" name="物件 2"/>
          <p:cNvGraphicFramePr>
            <a:graphicFrameLocks noChangeAspect="1"/>
          </p:cNvGraphicFramePr>
          <p:nvPr>
            <p:extLst>
              <p:ext uri="{D42A27DB-BD31-4B8C-83A1-F6EECF244321}">
                <p14:modId xmlns:p14="http://schemas.microsoft.com/office/powerpoint/2010/main" val="1805935109"/>
              </p:ext>
            </p:extLst>
          </p:nvPr>
        </p:nvGraphicFramePr>
        <p:xfrm>
          <a:off x="466725" y="2204864"/>
          <a:ext cx="8065715" cy="4150483"/>
        </p:xfrm>
        <a:graphic>
          <a:graphicData uri="http://schemas.openxmlformats.org/presentationml/2006/ole">
            <mc:AlternateContent xmlns:mc="http://schemas.openxmlformats.org/markup-compatibility/2006">
              <mc:Choice xmlns:v="urn:schemas-microsoft-com:vml" Requires="v">
                <p:oleObj spid="_x0000_s1048" name="PhotoImpact" r:id="rId3" imgW="11067840" imgH="5695920" progId="PI3.Image">
                  <p:embed/>
                </p:oleObj>
              </mc:Choice>
              <mc:Fallback>
                <p:oleObj name="PhotoImpact" r:id="rId3" imgW="11067840" imgH="5695920" progId="PI3.Image">
                  <p:embed/>
                  <p:pic>
                    <p:nvPicPr>
                      <p:cNvPr id="0" name=""/>
                      <p:cNvPicPr/>
                      <p:nvPr/>
                    </p:nvPicPr>
                    <p:blipFill>
                      <a:blip r:embed="rId4"/>
                      <a:stretch>
                        <a:fillRect/>
                      </a:stretch>
                    </p:blipFill>
                    <p:spPr>
                      <a:xfrm>
                        <a:off x="466725" y="2204864"/>
                        <a:ext cx="8065715" cy="4150483"/>
                      </a:xfrm>
                      <a:prstGeom prst="rect">
                        <a:avLst/>
                      </a:prstGeom>
                    </p:spPr>
                  </p:pic>
                </p:oleObj>
              </mc:Fallback>
            </mc:AlternateContent>
          </a:graphicData>
        </a:graphic>
      </p:graphicFrame>
      <p:sp>
        <p:nvSpPr>
          <p:cNvPr id="5" name="矩形 4"/>
          <p:cNvSpPr/>
          <p:nvPr/>
        </p:nvSpPr>
        <p:spPr>
          <a:xfrm>
            <a:off x="3131840" y="2420888"/>
            <a:ext cx="2952328"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2"/>
          <p:cNvSpPr txBox="1">
            <a:spLocks noChangeArrowheads="1"/>
          </p:cNvSpPr>
          <p:nvPr/>
        </p:nvSpPr>
        <p:spPr bwMode="auto">
          <a:xfrm>
            <a:off x="899592" y="3464719"/>
            <a:ext cx="1224768" cy="92333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eaLnBrk="0" hangingPunct="0"/>
            <a:r>
              <a:rPr lang="zh-TW" altLang="en-US" b="1" dirty="0" smtClean="0">
                <a:solidFill>
                  <a:srgbClr val="FF0000"/>
                </a:solidFill>
                <a:latin typeface="微軟正黑體" panose="020B0604030504040204" pitchFamily="34" charset="-120"/>
                <a:ea typeface="微軟正黑體" panose="020B0604030504040204" pitchFamily="34" charset="-120"/>
              </a:rPr>
              <a:t>死亡</a:t>
            </a:r>
            <a:r>
              <a:rPr lang="en-US" altLang="zh-TW" b="1" dirty="0" smtClean="0">
                <a:solidFill>
                  <a:srgbClr val="FF0000"/>
                </a:solidFill>
                <a:latin typeface="微軟正黑體" panose="020B0604030504040204" pitchFamily="34" charset="-120"/>
                <a:ea typeface="微軟正黑體" panose="020B0604030504040204" pitchFamily="34" charset="-120"/>
              </a:rPr>
              <a:t>(A1)</a:t>
            </a:r>
          </a:p>
          <a:p>
            <a:pPr algn="ctr" eaLnBrk="0" hangingPunct="0"/>
            <a:r>
              <a:rPr lang="zh-TW" altLang="en-US" b="1" dirty="0" smtClean="0">
                <a:solidFill>
                  <a:schemeClr val="accent1">
                    <a:lumMod val="60000"/>
                    <a:lumOff val="40000"/>
                  </a:schemeClr>
                </a:solidFill>
                <a:latin typeface="微軟正黑體" panose="020B0604030504040204" pitchFamily="34" charset="-120"/>
                <a:ea typeface="微軟正黑體" panose="020B0604030504040204" pitchFamily="34" charset="-120"/>
              </a:rPr>
              <a:t>受傷</a:t>
            </a:r>
            <a:r>
              <a:rPr lang="en-US" altLang="zh-TW" b="1" dirty="0" smtClean="0">
                <a:solidFill>
                  <a:schemeClr val="accent1">
                    <a:lumMod val="60000"/>
                    <a:lumOff val="40000"/>
                  </a:schemeClr>
                </a:solidFill>
                <a:latin typeface="微軟正黑體" panose="020B0604030504040204" pitchFamily="34" charset="-120"/>
                <a:ea typeface="微軟正黑體" panose="020B0604030504040204" pitchFamily="34" charset="-120"/>
              </a:rPr>
              <a:t>(A2)</a:t>
            </a:r>
          </a:p>
          <a:p>
            <a:pPr algn="ctr" eaLnBrk="0" hangingPunct="0"/>
            <a:r>
              <a:rPr lang="zh-TW" altLang="en-US" b="1" dirty="0" smtClean="0">
                <a:solidFill>
                  <a:srgbClr val="00B0F0"/>
                </a:solidFill>
                <a:latin typeface="微軟正黑體" panose="020B0604030504040204" pitchFamily="34" charset="-120"/>
                <a:ea typeface="微軟正黑體" panose="020B0604030504040204" pitchFamily="34" charset="-120"/>
              </a:rPr>
              <a:t>財損</a:t>
            </a:r>
            <a:r>
              <a:rPr lang="en-US" altLang="zh-TW" b="1" dirty="0" smtClean="0">
                <a:solidFill>
                  <a:srgbClr val="00B0F0"/>
                </a:solidFill>
                <a:latin typeface="微軟正黑體" panose="020B0604030504040204" pitchFamily="34" charset="-120"/>
                <a:ea typeface="微軟正黑體" panose="020B0604030504040204" pitchFamily="34" charset="-120"/>
              </a:rPr>
              <a:t>(A3)</a:t>
            </a:r>
            <a:endParaRPr lang="zh-TW" altLang="en-US" b="1" dirty="0">
              <a:solidFill>
                <a:srgbClr val="00B0F0"/>
              </a:solidFill>
              <a:latin typeface="微軟正黑體" panose="020B0604030504040204" pitchFamily="34" charset="-120"/>
              <a:ea typeface="微軟正黑體" panose="020B0604030504040204" pitchFamily="34" charset="-120"/>
            </a:endParaRPr>
          </a:p>
        </p:txBody>
      </p:sp>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txBox="1">
            <a:spLocks noChangeArrowheads="1"/>
          </p:cNvSpPr>
          <p:nvPr/>
        </p:nvSpPr>
        <p:spPr bwMode="auto">
          <a:xfrm>
            <a:off x="1619250" y="188913"/>
            <a:ext cx="6913563" cy="1368425"/>
          </a:xfrm>
          <a:prstGeom prst="rect">
            <a:avLst/>
          </a:prstGeom>
          <a:noFill/>
          <a:ln w="9525">
            <a:noFill/>
            <a:miter lim="800000"/>
            <a:headEnd/>
            <a:tailEnd/>
          </a:ln>
        </p:spPr>
        <p:txBody>
          <a:bodyPr/>
          <a:lstStyle/>
          <a:p>
            <a:pPr algn="ctr" eaLnBrk="0" hangingPunct="0"/>
            <a:r>
              <a:rPr lang="zh-TW" altLang="en-US" sz="4400" b="1" dirty="0">
                <a:solidFill>
                  <a:srgbClr val="FFFF00"/>
                </a:solidFill>
                <a:effectLst>
                  <a:outerShdw blurRad="38100" dist="38100" dir="2700000" algn="tl">
                    <a:srgbClr val="000000">
                      <a:alpha val="43137"/>
                    </a:srgbClr>
                  </a:outerShdw>
                </a:effectLst>
                <a:latin typeface="華康行楷體W5"/>
                <a:ea typeface="標楷體" pitchFamily="65" charset="-120"/>
              </a:rPr>
              <a:t>交通安全教育</a:t>
            </a:r>
            <a:r>
              <a:rPr lang="en-US" altLang="zh-TW" sz="4400" b="1" dirty="0">
                <a:solidFill>
                  <a:srgbClr val="FFFF00"/>
                </a:solidFill>
                <a:effectLst>
                  <a:outerShdw blurRad="38100" dist="38100" dir="2700000" algn="tl">
                    <a:srgbClr val="000000">
                      <a:alpha val="43137"/>
                    </a:srgbClr>
                  </a:outerShdw>
                </a:effectLst>
                <a:latin typeface="華康行楷體W5"/>
                <a:ea typeface="標楷體" pitchFamily="65" charset="-120"/>
              </a:rPr>
              <a:t>SWOT</a:t>
            </a:r>
            <a:r>
              <a:rPr lang="zh-TW" altLang="en-US" sz="4400" b="1" dirty="0">
                <a:solidFill>
                  <a:srgbClr val="FFFF00"/>
                </a:solidFill>
                <a:effectLst>
                  <a:outerShdw blurRad="38100" dist="38100" dir="2700000" algn="tl">
                    <a:srgbClr val="000000">
                      <a:alpha val="43137"/>
                    </a:srgbClr>
                  </a:outerShdw>
                </a:effectLst>
                <a:latin typeface="華康行楷體W5"/>
                <a:ea typeface="標楷體" pitchFamily="65" charset="-120"/>
              </a:rPr>
              <a:t>分析</a:t>
            </a:r>
            <a:r>
              <a:rPr lang="zh-TW" altLang="en-US" sz="4400" b="1" dirty="0" smtClean="0">
                <a:solidFill>
                  <a:srgbClr val="FFFF00"/>
                </a:solidFill>
                <a:effectLst>
                  <a:outerShdw blurRad="38100" dist="38100" dir="2700000" algn="tl">
                    <a:srgbClr val="000000">
                      <a:alpha val="43137"/>
                    </a:srgbClr>
                  </a:outerShdw>
                </a:effectLst>
                <a:latin typeface="華康行楷體W5"/>
                <a:ea typeface="標楷體" pitchFamily="65" charset="-120"/>
              </a:rPr>
              <a:t>表</a:t>
            </a:r>
            <a:endParaRPr lang="zh-TW" altLang="en-US" sz="4400" b="1" dirty="0">
              <a:solidFill>
                <a:srgbClr val="FFFF00"/>
              </a:solidFill>
              <a:effectLst>
                <a:outerShdw blurRad="38100" dist="38100" dir="2700000" algn="tl">
                  <a:srgbClr val="000000">
                    <a:alpha val="43137"/>
                  </a:srgbClr>
                </a:outerShdw>
              </a:effectLst>
              <a:latin typeface="Wingdings" pitchFamily="2" charset="2"/>
              <a:ea typeface="新細明體"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1690476339"/>
              </p:ext>
            </p:extLst>
          </p:nvPr>
        </p:nvGraphicFramePr>
        <p:xfrm>
          <a:off x="-3" y="908719"/>
          <a:ext cx="9144002" cy="6086083"/>
        </p:xfrm>
        <a:graphic>
          <a:graphicData uri="http://schemas.openxmlformats.org/drawingml/2006/table">
            <a:tbl>
              <a:tblPr firstRow="1" firstCol="1" bandRow="1" bandCol="1">
                <a:tableStyleId>{5C22544A-7EE6-4342-B048-85BDC9FD1C3A}</a:tableStyleId>
              </a:tblPr>
              <a:tblGrid>
                <a:gridCol w="768970"/>
                <a:gridCol w="1674280"/>
                <a:gridCol w="1675188"/>
                <a:gridCol w="1675188"/>
                <a:gridCol w="1675188"/>
                <a:gridCol w="1675188"/>
              </a:tblGrid>
              <a:tr h="283299">
                <a:tc>
                  <a:txBody>
                    <a:bodyPr/>
                    <a:lstStyle/>
                    <a:p>
                      <a:pPr algn="ctr">
                        <a:lnSpc>
                          <a:spcPts val="2000"/>
                        </a:lnSpc>
                        <a:spcAft>
                          <a:spcPts val="0"/>
                        </a:spcAft>
                      </a:pPr>
                      <a:r>
                        <a:rPr lang="zh-TW" sz="1600" kern="0" dirty="0">
                          <a:effectLst/>
                        </a:rPr>
                        <a:t>因素</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nchor="ctr"/>
                </a:tc>
                <a:tc>
                  <a:txBody>
                    <a:bodyPr/>
                    <a:lstStyle/>
                    <a:p>
                      <a:pPr algn="ctr">
                        <a:lnSpc>
                          <a:spcPts val="2000"/>
                        </a:lnSpc>
                        <a:spcAft>
                          <a:spcPts val="0"/>
                        </a:spcAft>
                      </a:pPr>
                      <a:r>
                        <a:rPr lang="en-US" sz="1600" kern="0" dirty="0">
                          <a:effectLst/>
                        </a:rPr>
                        <a:t>S</a:t>
                      </a:r>
                      <a:r>
                        <a:rPr lang="zh-TW" sz="1600" kern="0" dirty="0">
                          <a:effectLst/>
                        </a:rPr>
                        <a:t>優勢</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nchor="ctr"/>
                </a:tc>
                <a:tc>
                  <a:txBody>
                    <a:bodyPr/>
                    <a:lstStyle/>
                    <a:p>
                      <a:pPr algn="ctr">
                        <a:lnSpc>
                          <a:spcPts val="2000"/>
                        </a:lnSpc>
                        <a:spcAft>
                          <a:spcPts val="0"/>
                        </a:spcAft>
                      </a:pPr>
                      <a:r>
                        <a:rPr lang="en-US" sz="1600" kern="0" dirty="0">
                          <a:effectLst/>
                        </a:rPr>
                        <a:t>W</a:t>
                      </a:r>
                      <a:r>
                        <a:rPr lang="zh-TW" sz="1600" kern="0" dirty="0">
                          <a:effectLst/>
                        </a:rPr>
                        <a:t>劣勢</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nchor="ctr"/>
                </a:tc>
                <a:tc>
                  <a:txBody>
                    <a:bodyPr/>
                    <a:lstStyle/>
                    <a:p>
                      <a:pPr algn="ctr">
                        <a:lnSpc>
                          <a:spcPts val="2000"/>
                        </a:lnSpc>
                        <a:spcAft>
                          <a:spcPts val="0"/>
                        </a:spcAft>
                      </a:pPr>
                      <a:r>
                        <a:rPr lang="en-US" sz="1600" kern="0">
                          <a:effectLst/>
                        </a:rPr>
                        <a:t>O</a:t>
                      </a:r>
                      <a:r>
                        <a:rPr lang="zh-TW" sz="1600" kern="0">
                          <a:effectLst/>
                        </a:rPr>
                        <a:t>機會點</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nchor="ctr"/>
                </a:tc>
                <a:tc>
                  <a:txBody>
                    <a:bodyPr/>
                    <a:lstStyle/>
                    <a:p>
                      <a:pPr algn="ctr">
                        <a:lnSpc>
                          <a:spcPts val="2000"/>
                        </a:lnSpc>
                        <a:spcAft>
                          <a:spcPts val="0"/>
                        </a:spcAft>
                      </a:pPr>
                      <a:r>
                        <a:rPr lang="en-US" sz="1600" kern="0">
                          <a:effectLst/>
                        </a:rPr>
                        <a:t>T</a:t>
                      </a:r>
                      <a:r>
                        <a:rPr lang="zh-TW" sz="1600" kern="0">
                          <a:effectLst/>
                        </a:rPr>
                        <a:t>威脅點</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nchor="ctr"/>
                </a:tc>
                <a:tc>
                  <a:txBody>
                    <a:bodyPr/>
                    <a:lstStyle/>
                    <a:p>
                      <a:pPr algn="ctr">
                        <a:lnSpc>
                          <a:spcPts val="2000"/>
                        </a:lnSpc>
                        <a:spcAft>
                          <a:spcPts val="0"/>
                        </a:spcAft>
                      </a:pPr>
                      <a:r>
                        <a:rPr lang="zh-TW" sz="1600" kern="0">
                          <a:effectLst/>
                        </a:rPr>
                        <a:t>策略</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nchor="ctr"/>
                </a:tc>
              </a:tr>
              <a:tr h="1133196">
                <a:tc>
                  <a:txBody>
                    <a:bodyPr/>
                    <a:lstStyle/>
                    <a:p>
                      <a:pPr algn="ctr">
                        <a:lnSpc>
                          <a:spcPts val="2000"/>
                        </a:lnSpc>
                        <a:spcAft>
                          <a:spcPts val="0"/>
                        </a:spcAft>
                      </a:pPr>
                      <a:r>
                        <a:rPr lang="zh-TW" sz="1600" kern="0" dirty="0">
                          <a:effectLst/>
                        </a:rPr>
                        <a:t>地</a:t>
                      </a:r>
                      <a:endParaRPr lang="zh-TW" sz="1600" kern="100" dirty="0">
                        <a:effectLst/>
                      </a:endParaRPr>
                    </a:p>
                    <a:p>
                      <a:pPr algn="ctr">
                        <a:lnSpc>
                          <a:spcPts val="2000"/>
                        </a:lnSpc>
                        <a:spcAft>
                          <a:spcPts val="0"/>
                        </a:spcAft>
                      </a:pPr>
                      <a:r>
                        <a:rPr lang="zh-TW" sz="1600" kern="0" dirty="0">
                          <a:effectLst/>
                        </a:rPr>
                        <a:t>理</a:t>
                      </a:r>
                      <a:endParaRPr lang="zh-TW" sz="1600" kern="100" dirty="0">
                        <a:effectLst/>
                      </a:endParaRPr>
                    </a:p>
                    <a:p>
                      <a:pPr algn="ctr">
                        <a:lnSpc>
                          <a:spcPts val="2000"/>
                        </a:lnSpc>
                        <a:spcAft>
                          <a:spcPts val="0"/>
                        </a:spcAft>
                      </a:pPr>
                      <a:r>
                        <a:rPr lang="zh-TW" sz="1600" kern="0" dirty="0">
                          <a:effectLst/>
                        </a:rPr>
                        <a:t>環</a:t>
                      </a:r>
                      <a:endParaRPr lang="zh-TW" sz="1600" kern="100" dirty="0">
                        <a:effectLst/>
                      </a:endParaRPr>
                    </a:p>
                    <a:p>
                      <a:pPr algn="ctr">
                        <a:lnSpc>
                          <a:spcPts val="2000"/>
                        </a:lnSpc>
                        <a:spcAft>
                          <a:spcPts val="0"/>
                        </a:spcAft>
                      </a:pPr>
                      <a:r>
                        <a:rPr lang="zh-TW" sz="1600" kern="0" dirty="0">
                          <a:effectLst/>
                        </a:rPr>
                        <a:t>境</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nchor="ctr"/>
                </a:tc>
                <a:tc>
                  <a:txBody>
                    <a:bodyPr/>
                    <a:lstStyle/>
                    <a:p>
                      <a:pPr>
                        <a:lnSpc>
                          <a:spcPts val="2000"/>
                        </a:lnSpc>
                        <a:spcAft>
                          <a:spcPts val="0"/>
                        </a:spcAft>
                      </a:pPr>
                      <a:r>
                        <a:rPr lang="zh-TW" sz="1600" kern="0" dirty="0">
                          <a:effectLst/>
                        </a:rPr>
                        <a:t>交通便利，校門口寬廣，車輛進出空間足夠</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dirty="0">
                          <a:effectLst/>
                        </a:rPr>
                        <a:t>道路狹窄較為不便，校外無法設置家長接送區</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a:effectLst/>
                        </a:rPr>
                        <a:t>請警局不定時巡邏，並宣導配合禮讓行人</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a:effectLst/>
                        </a:rPr>
                        <a:t>兵仔市場車輛多且快，學生安全受威脅</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a:effectLst/>
                        </a:rPr>
                        <a:t>尋求社區人力資源協助指揮</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r>
              <a:tr h="1133196">
                <a:tc>
                  <a:txBody>
                    <a:bodyPr/>
                    <a:lstStyle/>
                    <a:p>
                      <a:pPr algn="ctr">
                        <a:lnSpc>
                          <a:spcPts val="2000"/>
                        </a:lnSpc>
                        <a:spcAft>
                          <a:spcPts val="0"/>
                        </a:spcAft>
                      </a:pPr>
                      <a:r>
                        <a:rPr lang="zh-TW" sz="1600" kern="0">
                          <a:effectLst/>
                        </a:rPr>
                        <a:t>學</a:t>
                      </a:r>
                      <a:endParaRPr lang="zh-TW" sz="1600" kern="100">
                        <a:effectLst/>
                      </a:endParaRPr>
                    </a:p>
                    <a:p>
                      <a:pPr algn="ctr">
                        <a:lnSpc>
                          <a:spcPts val="2000"/>
                        </a:lnSpc>
                        <a:spcAft>
                          <a:spcPts val="0"/>
                        </a:spcAft>
                      </a:pPr>
                      <a:r>
                        <a:rPr lang="zh-TW" sz="1600" kern="0">
                          <a:effectLst/>
                        </a:rPr>
                        <a:t>校</a:t>
                      </a:r>
                      <a:endParaRPr lang="zh-TW" sz="1600" kern="100">
                        <a:effectLst/>
                      </a:endParaRPr>
                    </a:p>
                    <a:p>
                      <a:pPr algn="ctr">
                        <a:lnSpc>
                          <a:spcPts val="2000"/>
                        </a:lnSpc>
                        <a:spcAft>
                          <a:spcPts val="0"/>
                        </a:spcAft>
                      </a:pPr>
                      <a:r>
                        <a:rPr lang="zh-TW" sz="1600" kern="0">
                          <a:effectLst/>
                        </a:rPr>
                        <a:t>規</a:t>
                      </a:r>
                      <a:endParaRPr lang="zh-TW" sz="1600" kern="100">
                        <a:effectLst/>
                      </a:endParaRPr>
                    </a:p>
                    <a:p>
                      <a:pPr algn="ctr">
                        <a:lnSpc>
                          <a:spcPts val="2000"/>
                        </a:lnSpc>
                        <a:spcAft>
                          <a:spcPts val="0"/>
                        </a:spcAft>
                      </a:pPr>
                      <a:r>
                        <a:rPr lang="zh-TW" sz="1600" kern="0">
                          <a:effectLst/>
                        </a:rPr>
                        <a:t>模</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nchor="ctr"/>
                </a:tc>
                <a:tc>
                  <a:txBody>
                    <a:bodyPr/>
                    <a:lstStyle/>
                    <a:p>
                      <a:pPr>
                        <a:lnSpc>
                          <a:spcPts val="2000"/>
                        </a:lnSpc>
                        <a:spcAft>
                          <a:spcPts val="0"/>
                        </a:spcAft>
                      </a:pPr>
                      <a:r>
                        <a:rPr lang="zh-TW" sz="1600" kern="0">
                          <a:effectLst/>
                        </a:rPr>
                        <a:t>學校規模適中，人力物力尚充裕</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dirty="0">
                          <a:effectLst/>
                        </a:rPr>
                        <a:t>上學時間集中，容易影響交通順暢</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dirty="0">
                          <a:effectLst/>
                        </a:rPr>
                        <a:t>調整人車動線及分流，減少壅塞情形</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a:effectLst/>
                        </a:rPr>
                        <a:t>少數人方便行事未能配合，影響成效</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a:effectLst/>
                        </a:rPr>
                        <a:t>打造友善校園環境，逐步改善缺失</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r>
              <a:tr h="1133196">
                <a:tc>
                  <a:txBody>
                    <a:bodyPr/>
                    <a:lstStyle/>
                    <a:p>
                      <a:pPr algn="ctr">
                        <a:lnSpc>
                          <a:spcPts val="2000"/>
                        </a:lnSpc>
                        <a:spcAft>
                          <a:spcPts val="0"/>
                        </a:spcAft>
                      </a:pPr>
                      <a:r>
                        <a:rPr lang="zh-TW" sz="1600" kern="0">
                          <a:effectLst/>
                        </a:rPr>
                        <a:t>硬</a:t>
                      </a:r>
                      <a:endParaRPr lang="zh-TW" sz="1600" kern="100">
                        <a:effectLst/>
                      </a:endParaRPr>
                    </a:p>
                    <a:p>
                      <a:pPr algn="ctr">
                        <a:lnSpc>
                          <a:spcPts val="2000"/>
                        </a:lnSpc>
                        <a:spcAft>
                          <a:spcPts val="0"/>
                        </a:spcAft>
                      </a:pPr>
                      <a:r>
                        <a:rPr lang="zh-TW" sz="1600" kern="0">
                          <a:effectLst/>
                        </a:rPr>
                        <a:t>體</a:t>
                      </a:r>
                      <a:endParaRPr lang="zh-TW" sz="1600" kern="100">
                        <a:effectLst/>
                      </a:endParaRPr>
                    </a:p>
                    <a:p>
                      <a:pPr algn="ctr">
                        <a:lnSpc>
                          <a:spcPts val="2000"/>
                        </a:lnSpc>
                        <a:spcAft>
                          <a:spcPts val="0"/>
                        </a:spcAft>
                      </a:pPr>
                      <a:r>
                        <a:rPr lang="zh-TW" sz="1600" kern="0">
                          <a:effectLst/>
                        </a:rPr>
                        <a:t>設</a:t>
                      </a:r>
                      <a:endParaRPr lang="zh-TW" sz="1600" kern="100">
                        <a:effectLst/>
                      </a:endParaRPr>
                    </a:p>
                    <a:p>
                      <a:pPr algn="ctr">
                        <a:lnSpc>
                          <a:spcPts val="2000"/>
                        </a:lnSpc>
                        <a:spcAft>
                          <a:spcPts val="0"/>
                        </a:spcAft>
                      </a:pPr>
                      <a:r>
                        <a:rPr lang="zh-TW" sz="1600" kern="0">
                          <a:effectLst/>
                        </a:rPr>
                        <a:t>備</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nchor="ctr"/>
                </a:tc>
                <a:tc>
                  <a:txBody>
                    <a:bodyPr/>
                    <a:lstStyle/>
                    <a:p>
                      <a:pPr>
                        <a:lnSpc>
                          <a:spcPts val="2000"/>
                        </a:lnSpc>
                        <a:spcAft>
                          <a:spcPts val="0"/>
                        </a:spcAft>
                      </a:pPr>
                      <a:r>
                        <a:rPr lang="zh-TW" sz="1600" kern="0">
                          <a:effectLst/>
                        </a:rPr>
                        <a:t>導護裝備完善，校內標誌與行穿線明顯清楚</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a:effectLst/>
                        </a:rPr>
                        <a:t>無交通安全專科情境教室</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dirty="0">
                          <a:effectLst/>
                        </a:rPr>
                        <a:t>爭取補助經費，更新設備及建置空間</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dirty="0">
                          <a:effectLst/>
                        </a:rPr>
                        <a:t>教室不敷使用，專科教室恐怕逐年減少</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a:effectLst/>
                        </a:rPr>
                        <a:t>善用校園空間及教室，進行交安教學活動</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r>
              <a:tr h="1133196">
                <a:tc>
                  <a:txBody>
                    <a:bodyPr/>
                    <a:lstStyle/>
                    <a:p>
                      <a:pPr algn="ctr">
                        <a:lnSpc>
                          <a:spcPts val="2000"/>
                        </a:lnSpc>
                        <a:spcAft>
                          <a:spcPts val="0"/>
                        </a:spcAft>
                      </a:pPr>
                      <a:r>
                        <a:rPr lang="zh-TW" sz="1600" kern="0">
                          <a:effectLst/>
                        </a:rPr>
                        <a:t>社</a:t>
                      </a:r>
                      <a:endParaRPr lang="zh-TW" sz="1600" kern="100">
                        <a:effectLst/>
                      </a:endParaRPr>
                    </a:p>
                    <a:p>
                      <a:pPr algn="ctr">
                        <a:lnSpc>
                          <a:spcPts val="2000"/>
                        </a:lnSpc>
                        <a:spcAft>
                          <a:spcPts val="0"/>
                        </a:spcAft>
                      </a:pPr>
                      <a:r>
                        <a:rPr lang="zh-TW" sz="1600" kern="0">
                          <a:effectLst/>
                        </a:rPr>
                        <a:t>區</a:t>
                      </a:r>
                      <a:endParaRPr lang="zh-TW" sz="1600" kern="100">
                        <a:effectLst/>
                      </a:endParaRPr>
                    </a:p>
                    <a:p>
                      <a:pPr algn="ctr">
                        <a:lnSpc>
                          <a:spcPts val="2000"/>
                        </a:lnSpc>
                        <a:spcAft>
                          <a:spcPts val="0"/>
                        </a:spcAft>
                      </a:pPr>
                      <a:r>
                        <a:rPr lang="zh-TW" sz="1600" kern="0">
                          <a:effectLst/>
                        </a:rPr>
                        <a:t>參</a:t>
                      </a:r>
                      <a:endParaRPr lang="zh-TW" sz="1600" kern="100">
                        <a:effectLst/>
                      </a:endParaRPr>
                    </a:p>
                    <a:p>
                      <a:pPr algn="ctr">
                        <a:lnSpc>
                          <a:spcPts val="2000"/>
                        </a:lnSpc>
                        <a:spcAft>
                          <a:spcPts val="0"/>
                        </a:spcAft>
                      </a:pPr>
                      <a:r>
                        <a:rPr lang="zh-TW" sz="1600" kern="0">
                          <a:effectLst/>
                        </a:rPr>
                        <a:t>與</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nchor="ctr"/>
                </a:tc>
                <a:tc>
                  <a:txBody>
                    <a:bodyPr/>
                    <a:lstStyle/>
                    <a:p>
                      <a:pPr>
                        <a:lnSpc>
                          <a:spcPts val="2000"/>
                        </a:lnSpc>
                        <a:spcAft>
                          <a:spcPts val="0"/>
                        </a:spcAft>
                      </a:pPr>
                      <a:r>
                        <a:rPr lang="zh-TW" sz="1600" kern="0">
                          <a:effectLst/>
                        </a:rPr>
                        <a:t>居民關心學校，導護志工之熱忱及配合度高</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en-US" sz="1600" kern="0">
                          <a:effectLst/>
                        </a:rPr>
                        <a:t>1.</a:t>
                      </a:r>
                      <a:r>
                        <a:rPr lang="zh-TW" sz="1600" kern="0">
                          <a:effectLst/>
                        </a:rPr>
                        <a:t>與兵仔市場互動不足</a:t>
                      </a:r>
                      <a:endParaRPr lang="zh-TW" sz="1600" kern="100">
                        <a:effectLst/>
                      </a:endParaRPr>
                    </a:p>
                    <a:p>
                      <a:pPr>
                        <a:lnSpc>
                          <a:spcPts val="2000"/>
                        </a:lnSpc>
                        <a:spcAft>
                          <a:spcPts val="0"/>
                        </a:spcAft>
                      </a:pPr>
                      <a:r>
                        <a:rPr lang="en-US" sz="1600" kern="0">
                          <a:effectLst/>
                        </a:rPr>
                        <a:t>2.</a:t>
                      </a:r>
                      <a:r>
                        <a:rPr lang="zh-TW" sz="1600" kern="0">
                          <a:effectLst/>
                        </a:rPr>
                        <a:t>警察無法定時定點協助指揮交通</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a:effectLst/>
                        </a:rPr>
                        <a:t>請警局提高巡邏車巡察次數</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dirty="0">
                          <a:effectLst/>
                        </a:rPr>
                        <a:t>交通志工的平均年齡偏高</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dirty="0">
                          <a:effectLst/>
                        </a:rPr>
                        <a:t>結合社區活動，辦理志工旅遊並提報優秀志工，鼓勵居民加入志工</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r>
              <a:tr h="1133196">
                <a:tc>
                  <a:txBody>
                    <a:bodyPr/>
                    <a:lstStyle/>
                    <a:p>
                      <a:pPr algn="ctr">
                        <a:lnSpc>
                          <a:spcPts val="2000"/>
                        </a:lnSpc>
                        <a:spcAft>
                          <a:spcPts val="0"/>
                        </a:spcAft>
                      </a:pPr>
                      <a:r>
                        <a:rPr lang="zh-TW" sz="1600" kern="0">
                          <a:effectLst/>
                        </a:rPr>
                        <a:t>地</a:t>
                      </a:r>
                      <a:endParaRPr lang="zh-TW" sz="1600" kern="100">
                        <a:effectLst/>
                      </a:endParaRPr>
                    </a:p>
                    <a:p>
                      <a:pPr algn="ctr">
                        <a:lnSpc>
                          <a:spcPts val="2000"/>
                        </a:lnSpc>
                        <a:spcAft>
                          <a:spcPts val="0"/>
                        </a:spcAft>
                      </a:pPr>
                      <a:r>
                        <a:rPr lang="zh-TW" sz="1600" kern="0">
                          <a:effectLst/>
                        </a:rPr>
                        <a:t>方</a:t>
                      </a:r>
                      <a:endParaRPr lang="zh-TW" sz="1600" kern="100">
                        <a:effectLst/>
                      </a:endParaRPr>
                    </a:p>
                    <a:p>
                      <a:pPr algn="ctr">
                        <a:lnSpc>
                          <a:spcPts val="2000"/>
                        </a:lnSpc>
                        <a:spcAft>
                          <a:spcPts val="0"/>
                        </a:spcAft>
                      </a:pPr>
                      <a:r>
                        <a:rPr lang="zh-TW" sz="1600" kern="0">
                          <a:effectLst/>
                        </a:rPr>
                        <a:t>資</a:t>
                      </a:r>
                      <a:endParaRPr lang="zh-TW" sz="1600" kern="100">
                        <a:effectLst/>
                      </a:endParaRPr>
                    </a:p>
                    <a:p>
                      <a:pPr algn="ctr">
                        <a:lnSpc>
                          <a:spcPts val="2000"/>
                        </a:lnSpc>
                        <a:spcAft>
                          <a:spcPts val="0"/>
                        </a:spcAft>
                      </a:pPr>
                      <a:r>
                        <a:rPr lang="zh-TW" sz="1600" kern="0">
                          <a:effectLst/>
                        </a:rPr>
                        <a:t>源</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nchor="ctr"/>
                </a:tc>
                <a:tc>
                  <a:txBody>
                    <a:bodyPr/>
                    <a:lstStyle/>
                    <a:p>
                      <a:pPr>
                        <a:lnSpc>
                          <a:spcPts val="2000"/>
                        </a:lnSpc>
                        <a:spcAft>
                          <a:spcPts val="0"/>
                        </a:spcAft>
                      </a:pPr>
                      <a:r>
                        <a:rPr lang="zh-TW" sz="1600" kern="0">
                          <a:effectLst/>
                        </a:rPr>
                        <a:t>警局交通隊協助交通安全推動及宣導</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dirty="0">
                          <a:effectLst/>
                        </a:rPr>
                        <a:t>各公務機關財源有限，對學校經費補助有限</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a:effectLst/>
                        </a:rPr>
                        <a:t>尋求中小企業及公司提供財物力協助</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a:effectLst/>
                        </a:rPr>
                        <a:t>外部環境大調整之難度高，且資源整合不易</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c>
                  <a:txBody>
                    <a:bodyPr/>
                    <a:lstStyle/>
                    <a:p>
                      <a:pPr>
                        <a:lnSpc>
                          <a:spcPts val="2000"/>
                        </a:lnSpc>
                        <a:spcAft>
                          <a:spcPts val="0"/>
                        </a:spcAft>
                      </a:pPr>
                      <a:r>
                        <a:rPr lang="zh-TW" sz="1600" kern="0" dirty="0">
                          <a:effectLst/>
                        </a:rPr>
                        <a:t>常與地方紳士、里長及警政單位溝通合作</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3187" marR="53187" marT="0" marB="0"/>
                </a:tc>
              </a:tr>
            </a:tbl>
          </a:graphicData>
        </a:graphic>
      </p:graphicFrame>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9"/>
          <p:cNvSpPr>
            <a:spLocks noGrp="1" noChangeArrowheads="1"/>
          </p:cNvSpPr>
          <p:nvPr>
            <p:ph type="title" idx="4294967295"/>
          </p:nvPr>
        </p:nvSpPr>
        <p:spPr>
          <a:xfrm>
            <a:off x="2051720" y="0"/>
            <a:ext cx="5616575" cy="1136650"/>
          </a:xfrm>
        </p:spPr>
        <p:txBody>
          <a:bodyPr/>
          <a:lstStyle/>
          <a:p>
            <a:pPr eaLnBrk="1" hangingPunct="1"/>
            <a:r>
              <a:rPr lang="zh-TW" altLang="en-US" sz="5700" dirty="0" smtClean="0">
                <a:effectLst>
                  <a:outerShdw blurRad="38100" dist="38100" dir="2700000" algn="tl">
                    <a:srgbClr val="000000">
                      <a:alpha val="43137"/>
                    </a:srgbClr>
                  </a:outerShdw>
                </a:effectLst>
                <a:latin typeface="華康行楷體W5"/>
                <a:ea typeface="標楷體" pitchFamily="65" charset="-120"/>
              </a:rPr>
              <a:t>組織計畫與宣導</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0" y="855382"/>
            <a:ext cx="9133880" cy="6002618"/>
          </a:xfrm>
          <a:prstGeom prst="rect">
            <a:avLst/>
          </a:prstGeom>
        </p:spPr>
      </p:pic>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9"/>
          <p:cNvSpPr>
            <a:spLocks noGrp="1" noChangeArrowheads="1"/>
          </p:cNvSpPr>
          <p:nvPr>
            <p:ph type="title" idx="4294967295"/>
          </p:nvPr>
        </p:nvSpPr>
        <p:spPr>
          <a:xfrm>
            <a:off x="2051050" y="568325"/>
            <a:ext cx="5616575" cy="1136650"/>
          </a:xfrm>
        </p:spPr>
        <p:txBody>
          <a:bodyPr/>
          <a:lstStyle/>
          <a:p>
            <a:pPr eaLnBrk="1" hangingPunct="1"/>
            <a:r>
              <a:rPr lang="zh-TW" altLang="en-US" sz="5700" dirty="0" smtClean="0">
                <a:effectLst>
                  <a:outerShdw blurRad="38100" dist="38100" dir="2700000" algn="tl">
                    <a:srgbClr val="000000">
                      <a:alpha val="43137"/>
                    </a:srgbClr>
                  </a:outerShdw>
                </a:effectLst>
                <a:latin typeface="華康行楷體W5"/>
                <a:ea typeface="標楷體" pitchFamily="65" charset="-120"/>
              </a:rPr>
              <a:t>組織計畫與宣導</a:t>
            </a:r>
          </a:p>
        </p:txBody>
      </p:sp>
      <p:sp>
        <p:nvSpPr>
          <p:cNvPr id="19458" name="Rectangle 10"/>
          <p:cNvSpPr>
            <a:spLocks noGrp="1" noChangeArrowheads="1"/>
          </p:cNvSpPr>
          <p:nvPr>
            <p:ph type="body" idx="4294967295"/>
          </p:nvPr>
        </p:nvSpPr>
        <p:spPr>
          <a:xfrm>
            <a:off x="323850" y="1484313"/>
            <a:ext cx="8229600" cy="3436937"/>
          </a:xfrm>
        </p:spPr>
        <p:txBody>
          <a:bodyPr/>
          <a:lstStyle/>
          <a:p>
            <a:pPr eaLnBrk="1" hangingPunct="1">
              <a:spcBef>
                <a:spcPts val="1800"/>
              </a:spcBef>
              <a:buFont typeface="微軟正黑體" pitchFamily="34" charset="-120"/>
              <a:buNone/>
            </a:pPr>
            <a:r>
              <a:rPr lang="zh-TW" altLang="en-US" sz="2800" smtClean="0">
                <a:latin typeface="華康行楷體W5"/>
                <a:ea typeface="微軟正黑體" pitchFamily="34" charset="-120"/>
              </a:rPr>
              <a:t>並召開委員會議，規劃、檢討與改進交通安全教育有關事宜</a:t>
            </a:r>
          </a:p>
          <a:p>
            <a:pPr eaLnBrk="1" hangingPunct="1">
              <a:spcBef>
                <a:spcPts val="1800"/>
              </a:spcBef>
              <a:buFont typeface="微軟正黑體" pitchFamily="34" charset="-120"/>
              <a:buNone/>
            </a:pPr>
            <a:endParaRPr lang="zh-TW" altLang="en-US" sz="2800" smtClean="0">
              <a:latin typeface="華康行楷體W5"/>
              <a:ea typeface="微軟正黑體" pitchFamily="34" charset="-120"/>
            </a:endParaRPr>
          </a:p>
        </p:txBody>
      </p:sp>
      <p:sp>
        <p:nvSpPr>
          <p:cNvPr id="19461" name="矩形 1"/>
          <p:cNvSpPr>
            <a:spLocks noChangeArrowheads="1"/>
          </p:cNvSpPr>
          <p:nvPr/>
        </p:nvSpPr>
        <p:spPr bwMode="auto">
          <a:xfrm>
            <a:off x="5908675" y="2736850"/>
            <a:ext cx="3203575" cy="646113"/>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定期召開交通安全委員會重點說明，並聽取建議及缺失檢討</a:t>
            </a:r>
            <a:endParaRPr lang="en-US" altLang="zh-TW" b="1" dirty="0">
              <a:solidFill>
                <a:srgbClr val="FFFF00"/>
              </a:solidFill>
              <a:latin typeface="微軟正黑體" panose="020B0604030504040204" pitchFamily="34" charset="-120"/>
              <a:ea typeface="微軟正黑體" panose="020B0604030504040204" pitchFamily="34" charset="-120"/>
            </a:endParaRPr>
          </a:p>
        </p:txBody>
      </p:sp>
      <p:pic>
        <p:nvPicPr>
          <p:cNvPr id="19462" name="圖片 4"/>
          <p:cNvPicPr>
            <a:picLocks noChangeAspect="1"/>
          </p:cNvPicPr>
          <p:nvPr/>
        </p:nvPicPr>
        <p:blipFill>
          <a:blip r:embed="rId2"/>
          <a:srcRect/>
          <a:stretch>
            <a:fillRect/>
          </a:stretch>
        </p:blipFill>
        <p:spPr bwMode="auto">
          <a:xfrm>
            <a:off x="5989638" y="3494088"/>
            <a:ext cx="3040062" cy="2281237"/>
          </a:xfrm>
          <a:prstGeom prst="rect">
            <a:avLst/>
          </a:prstGeom>
          <a:noFill/>
          <a:ln w="9525">
            <a:noFill/>
            <a:miter lim="800000"/>
            <a:headEnd/>
            <a:tailEnd/>
          </a:ln>
        </p:spPr>
      </p:pic>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420888"/>
            <a:ext cx="2819686" cy="3960000"/>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1628" y="2404368"/>
            <a:ext cx="2799601" cy="3960000"/>
          </a:xfrm>
          <a:prstGeom prst="rect">
            <a:avLst/>
          </a:prstGeom>
        </p:spPr>
      </p:pic>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9"/>
          <p:cNvSpPr>
            <a:spLocks noGrp="1" noChangeArrowheads="1"/>
          </p:cNvSpPr>
          <p:nvPr>
            <p:ph type="title" idx="4294967295"/>
          </p:nvPr>
        </p:nvSpPr>
        <p:spPr>
          <a:xfrm>
            <a:off x="2051050" y="568325"/>
            <a:ext cx="5616575" cy="1136650"/>
          </a:xfrm>
        </p:spPr>
        <p:txBody>
          <a:bodyPr/>
          <a:lstStyle/>
          <a:p>
            <a:pPr eaLnBrk="1" hangingPunct="1"/>
            <a:r>
              <a:rPr lang="zh-TW" altLang="en-US" sz="5700" dirty="0" smtClean="0">
                <a:effectLst>
                  <a:outerShdw blurRad="38100" dist="38100" dir="2700000" algn="tl">
                    <a:srgbClr val="000000">
                      <a:alpha val="43137"/>
                    </a:srgbClr>
                  </a:outerShdw>
                </a:effectLst>
                <a:latin typeface="華康行楷體W5"/>
                <a:ea typeface="標楷體" pitchFamily="65" charset="-120"/>
              </a:rPr>
              <a:t>組織計畫與宣導</a:t>
            </a:r>
          </a:p>
        </p:txBody>
      </p:sp>
      <p:sp>
        <p:nvSpPr>
          <p:cNvPr id="20482" name="Rectangle 10"/>
          <p:cNvSpPr>
            <a:spLocks noGrp="1" noChangeArrowheads="1"/>
          </p:cNvSpPr>
          <p:nvPr>
            <p:ph type="body" idx="4294967295"/>
          </p:nvPr>
        </p:nvSpPr>
        <p:spPr>
          <a:xfrm>
            <a:off x="468313" y="1412875"/>
            <a:ext cx="8229600" cy="3436938"/>
          </a:xfrm>
        </p:spPr>
        <p:txBody>
          <a:bodyPr/>
          <a:lstStyle/>
          <a:p>
            <a:pPr eaLnBrk="1" hangingPunct="1">
              <a:spcBef>
                <a:spcPts val="1800"/>
              </a:spcBef>
              <a:buFont typeface="微軟正黑體" pitchFamily="34" charset="-120"/>
              <a:buNone/>
            </a:pPr>
            <a:r>
              <a:rPr lang="zh-TW" altLang="en-US" sz="2800" smtClean="0">
                <a:latin typeface="微軟正黑體" pitchFamily="34" charset="-120"/>
                <a:ea typeface="微軟正黑體" pitchFamily="34" charset="-120"/>
              </a:rPr>
              <a:t>訂定實施交通安全教育年度計畫，納入學校行事曆列管執行 </a:t>
            </a:r>
          </a:p>
        </p:txBody>
      </p:sp>
      <p:pic>
        <p:nvPicPr>
          <p:cNvPr id="20483" name="圖片 1"/>
          <p:cNvPicPr>
            <a:picLocks noChangeAspect="1"/>
          </p:cNvPicPr>
          <p:nvPr/>
        </p:nvPicPr>
        <p:blipFill>
          <a:blip r:embed="rId2"/>
          <a:srcRect/>
          <a:stretch>
            <a:fillRect/>
          </a:stretch>
        </p:blipFill>
        <p:spPr bwMode="auto">
          <a:xfrm>
            <a:off x="2000250" y="2349500"/>
            <a:ext cx="5700713" cy="409098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Grp="1" noChangeArrowheads="1"/>
          </p:cNvSpPr>
          <p:nvPr>
            <p:ph type="title" idx="4294967295"/>
          </p:nvPr>
        </p:nvSpPr>
        <p:spPr>
          <a:xfrm>
            <a:off x="2051050" y="568325"/>
            <a:ext cx="5616575" cy="1136650"/>
          </a:xfrm>
        </p:spPr>
        <p:txBody>
          <a:bodyPr/>
          <a:lstStyle/>
          <a:p>
            <a:pPr eaLnBrk="1" hangingPunct="1"/>
            <a:r>
              <a:rPr lang="zh-TW" altLang="en-US" sz="5700" dirty="0" smtClean="0">
                <a:effectLst>
                  <a:outerShdw blurRad="38100" dist="38100" dir="2700000" algn="tl">
                    <a:srgbClr val="000000">
                      <a:alpha val="43137"/>
                    </a:srgbClr>
                  </a:outerShdw>
                </a:effectLst>
                <a:latin typeface="華康行楷體W5"/>
                <a:ea typeface="標楷體" pitchFamily="65" charset="-120"/>
              </a:rPr>
              <a:t>組織計畫與宣導</a:t>
            </a:r>
          </a:p>
        </p:txBody>
      </p:sp>
      <p:sp>
        <p:nvSpPr>
          <p:cNvPr id="21506" name="Rectangle 10"/>
          <p:cNvSpPr>
            <a:spLocks noGrp="1" noChangeArrowheads="1"/>
          </p:cNvSpPr>
          <p:nvPr>
            <p:ph type="body" idx="4294967295"/>
          </p:nvPr>
        </p:nvSpPr>
        <p:spPr>
          <a:xfrm>
            <a:off x="468313" y="1557338"/>
            <a:ext cx="8229600" cy="3436937"/>
          </a:xfrm>
        </p:spPr>
        <p:txBody>
          <a:bodyPr/>
          <a:lstStyle/>
          <a:p>
            <a:pPr eaLnBrk="1" hangingPunct="1">
              <a:spcBef>
                <a:spcPts val="1800"/>
              </a:spcBef>
              <a:buFont typeface="微軟正黑體" pitchFamily="34" charset="-120"/>
              <a:buNone/>
            </a:pPr>
            <a:r>
              <a:rPr lang="zh-TW" altLang="en-US" sz="2800" smtClean="0">
                <a:latin typeface="微軟正黑體" pitchFamily="34" charset="-120"/>
                <a:ea typeface="微軟正黑體" pitchFamily="34" charset="-120"/>
              </a:rPr>
              <a:t>並利用班親會或各項活動向家長宣導及說明交通安全教育措施 </a:t>
            </a:r>
          </a:p>
        </p:txBody>
      </p:sp>
      <p:pic>
        <p:nvPicPr>
          <p:cNvPr id="21507" name="圖片 1"/>
          <p:cNvPicPr>
            <a:picLocks noChangeAspect="1"/>
          </p:cNvPicPr>
          <p:nvPr/>
        </p:nvPicPr>
        <p:blipFill>
          <a:blip r:embed="rId2"/>
          <a:srcRect/>
          <a:stretch>
            <a:fillRect/>
          </a:stretch>
        </p:blipFill>
        <p:spPr bwMode="auto">
          <a:xfrm>
            <a:off x="42423" y="2751096"/>
            <a:ext cx="3840001" cy="2880000"/>
          </a:xfrm>
          <a:prstGeom prst="rect">
            <a:avLst/>
          </a:prstGeom>
          <a:noFill/>
          <a:ln w="9525">
            <a:noFill/>
            <a:miter lim="800000"/>
            <a:headEnd/>
            <a:tailEnd/>
          </a:ln>
        </p:spPr>
      </p:pic>
      <p:pic>
        <p:nvPicPr>
          <p:cNvPr id="21508" name="圖片 3"/>
          <p:cNvPicPr>
            <a:picLocks noChangeAspect="1"/>
          </p:cNvPicPr>
          <p:nvPr/>
        </p:nvPicPr>
        <p:blipFill>
          <a:blip r:embed="rId3"/>
          <a:srcRect/>
          <a:stretch>
            <a:fillRect/>
          </a:stretch>
        </p:blipFill>
        <p:spPr bwMode="auto">
          <a:xfrm>
            <a:off x="4005686" y="2751096"/>
            <a:ext cx="5118117" cy="2880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txBox="1">
            <a:spLocks noChangeArrowheads="1"/>
          </p:cNvSpPr>
          <p:nvPr/>
        </p:nvSpPr>
        <p:spPr bwMode="auto">
          <a:xfrm>
            <a:off x="2843808" y="0"/>
            <a:ext cx="3816423" cy="1136650"/>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dirty="0" smtClean="0">
                <a:ln>
                  <a:solidFill>
                    <a:srgbClr val="FCFCFC"/>
                  </a:solidFill>
                </a:ln>
                <a:latin typeface="標楷體" panose="03000509000000000000" pitchFamily="65" charset="-120"/>
              </a:rPr>
              <a:t>多元宣導</a:t>
            </a:r>
            <a:endParaRPr lang="en-US" altLang="zh-TW" sz="5400" dirty="0" smtClean="0">
              <a:ln>
                <a:solidFill>
                  <a:srgbClr val="FCFCFC"/>
                </a:solidFill>
              </a:ln>
              <a:latin typeface="標楷體" panose="03000509000000000000" pitchFamily="65" charset="-120"/>
            </a:endParaRPr>
          </a:p>
        </p:txBody>
      </p:sp>
      <p:pic>
        <p:nvPicPr>
          <p:cNvPr id="22530" name="圖片 3"/>
          <p:cNvPicPr>
            <a:picLocks noChangeAspect="1"/>
          </p:cNvPicPr>
          <p:nvPr/>
        </p:nvPicPr>
        <p:blipFill>
          <a:blip r:embed="rId2"/>
          <a:srcRect/>
          <a:stretch>
            <a:fillRect/>
          </a:stretch>
        </p:blipFill>
        <p:spPr bwMode="auto">
          <a:xfrm>
            <a:off x="323850" y="3949700"/>
            <a:ext cx="4176713" cy="2347913"/>
          </a:xfrm>
          <a:prstGeom prst="rect">
            <a:avLst/>
          </a:prstGeom>
          <a:noFill/>
          <a:ln w="9525">
            <a:noFill/>
            <a:miter lim="800000"/>
            <a:headEnd/>
            <a:tailEnd/>
          </a:ln>
        </p:spPr>
      </p:pic>
      <p:pic>
        <p:nvPicPr>
          <p:cNvPr id="22531" name="圖片 4"/>
          <p:cNvPicPr>
            <a:picLocks noChangeAspect="1"/>
          </p:cNvPicPr>
          <p:nvPr/>
        </p:nvPicPr>
        <p:blipFill>
          <a:blip r:embed="rId3"/>
          <a:srcRect/>
          <a:stretch>
            <a:fillRect/>
          </a:stretch>
        </p:blipFill>
        <p:spPr bwMode="auto">
          <a:xfrm>
            <a:off x="4643438" y="1462088"/>
            <a:ext cx="4295775" cy="2327275"/>
          </a:xfrm>
          <a:prstGeom prst="rect">
            <a:avLst/>
          </a:prstGeom>
          <a:noFill/>
          <a:ln w="9525">
            <a:noFill/>
            <a:miter lim="800000"/>
            <a:headEnd/>
            <a:tailEnd/>
          </a:ln>
        </p:spPr>
      </p:pic>
      <p:sp>
        <p:nvSpPr>
          <p:cNvPr id="22532" name="Rectangle 10"/>
          <p:cNvSpPr txBox="1">
            <a:spLocks noChangeArrowheads="1"/>
          </p:cNvSpPr>
          <p:nvPr/>
        </p:nvSpPr>
        <p:spPr bwMode="auto">
          <a:xfrm>
            <a:off x="1979613" y="922338"/>
            <a:ext cx="7777162" cy="1081087"/>
          </a:xfrm>
          <a:prstGeom prst="rect">
            <a:avLst/>
          </a:prstGeom>
          <a:noFill/>
          <a:ln w="9525">
            <a:noFill/>
            <a:miter lim="800000"/>
            <a:headEnd/>
            <a:tailEnd/>
          </a:ln>
        </p:spPr>
        <p:txBody>
          <a:bodyPr/>
          <a:lstStyle/>
          <a:p>
            <a:pPr marL="342900" indent="-342900">
              <a:spcBef>
                <a:spcPts val="1800"/>
              </a:spcBef>
              <a:buClr>
                <a:schemeClr val="accent1"/>
              </a:buClr>
              <a:buSzPct val="65000"/>
              <a:buFont typeface="微軟正黑體" pitchFamily="34" charset="-120"/>
              <a:buNone/>
            </a:pPr>
            <a:r>
              <a:rPr lang="zh-TW" altLang="en-US" sz="2800" dirty="0">
                <a:solidFill>
                  <a:srgbClr val="FCFCFC"/>
                </a:solidFill>
                <a:latin typeface="微軟正黑體" panose="020B0604030504040204" pitchFamily="34" charset="-120"/>
                <a:ea typeface="微軟正黑體" panose="020B0604030504040204" pitchFamily="34" charset="-120"/>
              </a:rPr>
              <a:t>運用各項實體及媒體加強宣導</a:t>
            </a:r>
          </a:p>
        </p:txBody>
      </p:sp>
      <p:pic>
        <p:nvPicPr>
          <p:cNvPr id="22533" name="圖片 7"/>
          <p:cNvPicPr>
            <a:picLocks noChangeAspect="1"/>
          </p:cNvPicPr>
          <p:nvPr/>
        </p:nvPicPr>
        <p:blipFill>
          <a:blip r:embed="rId4"/>
          <a:srcRect/>
          <a:stretch>
            <a:fillRect/>
          </a:stretch>
        </p:blipFill>
        <p:spPr bwMode="auto">
          <a:xfrm>
            <a:off x="4643438" y="3949700"/>
            <a:ext cx="4252912" cy="2392363"/>
          </a:xfrm>
          <a:prstGeom prst="rect">
            <a:avLst/>
          </a:prstGeom>
          <a:noFill/>
          <a:ln w="9525">
            <a:noFill/>
            <a:miter lim="800000"/>
            <a:headEnd/>
            <a:tailEnd/>
          </a:ln>
        </p:spPr>
      </p:pic>
      <p:pic>
        <p:nvPicPr>
          <p:cNvPr id="22534" name="圖片 10"/>
          <p:cNvPicPr>
            <a:picLocks noChangeAspect="1"/>
          </p:cNvPicPr>
          <p:nvPr/>
        </p:nvPicPr>
        <p:blipFill>
          <a:blip r:embed="rId5"/>
          <a:srcRect/>
          <a:stretch>
            <a:fillRect/>
          </a:stretch>
        </p:blipFill>
        <p:spPr bwMode="auto">
          <a:xfrm>
            <a:off x="323850" y="1466850"/>
            <a:ext cx="4176713" cy="2351088"/>
          </a:xfrm>
          <a:prstGeom prst="rect">
            <a:avLst/>
          </a:prstGeom>
          <a:noFill/>
          <a:ln w="9525">
            <a:noFill/>
            <a:miter lim="800000"/>
            <a:headEnd/>
            <a:tailEnd/>
          </a:ln>
        </p:spPr>
      </p:pic>
      <p:sp>
        <p:nvSpPr>
          <p:cNvPr id="22535" name="文字方塊 11"/>
          <p:cNvSpPr txBox="1">
            <a:spLocks noChangeArrowheads="1"/>
          </p:cNvSpPr>
          <p:nvPr/>
        </p:nvSpPr>
        <p:spPr bwMode="auto">
          <a:xfrm>
            <a:off x="1425575" y="3328988"/>
            <a:ext cx="2400300" cy="369887"/>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跑馬燈定期更新</a:t>
            </a:r>
          </a:p>
        </p:txBody>
      </p:sp>
      <p:sp>
        <p:nvSpPr>
          <p:cNvPr id="22536" name="文字方塊 12"/>
          <p:cNvSpPr txBox="1">
            <a:spLocks noChangeArrowheads="1"/>
          </p:cNvSpPr>
          <p:nvPr/>
        </p:nvSpPr>
        <p:spPr bwMode="auto">
          <a:xfrm>
            <a:off x="4859338" y="2157413"/>
            <a:ext cx="2401887" cy="1476375"/>
          </a:xfrm>
          <a:prstGeom prst="rect">
            <a:avLst/>
          </a:prstGeom>
          <a:noFill/>
          <a:ln w="9525">
            <a:noFill/>
            <a:miter lim="800000"/>
            <a:headEnd/>
            <a:tailEnd/>
          </a:ln>
        </p:spPr>
        <p:txBody>
          <a:bodyPr>
            <a:spAutoFit/>
          </a:bodyPr>
          <a:lstStyle/>
          <a:p>
            <a:pPr eaLnBrk="0" hangingPunct="0"/>
            <a:r>
              <a:rPr lang="en-US" altLang="zh-TW" b="1" dirty="0">
                <a:solidFill>
                  <a:srgbClr val="0000FF"/>
                </a:solidFill>
                <a:latin typeface="微軟正黑體" panose="020B0604030504040204" pitchFamily="34" charset="-120"/>
                <a:ea typeface="微軟正黑體" panose="020B0604030504040204" pitchFamily="34" charset="-120"/>
              </a:rPr>
              <a:t>FB</a:t>
            </a:r>
          </a:p>
          <a:p>
            <a:pPr eaLnBrk="0" hangingPunct="0"/>
            <a:r>
              <a:rPr lang="zh-TW" altLang="en-US" b="1" dirty="0">
                <a:solidFill>
                  <a:srgbClr val="0000FF"/>
                </a:solidFill>
                <a:latin typeface="微軟正黑體" panose="020B0604030504040204" pitchFamily="34" charset="-120"/>
                <a:ea typeface="微軟正黑體" panose="020B0604030504040204" pitchFamily="34" charset="-120"/>
              </a:rPr>
              <a:t>重</a:t>
            </a:r>
            <a:endParaRPr lang="en-US" altLang="zh-TW" b="1" dirty="0">
              <a:solidFill>
                <a:srgbClr val="0000FF"/>
              </a:solidFill>
              <a:latin typeface="微軟正黑體" panose="020B0604030504040204" pitchFamily="34" charset="-120"/>
              <a:ea typeface="微軟正黑體" panose="020B0604030504040204" pitchFamily="34" charset="-120"/>
            </a:endParaRPr>
          </a:p>
          <a:p>
            <a:pPr eaLnBrk="0" hangingPunct="0"/>
            <a:r>
              <a:rPr lang="zh-TW" altLang="en-US" b="1" dirty="0">
                <a:solidFill>
                  <a:srgbClr val="0000FF"/>
                </a:solidFill>
                <a:latin typeface="微軟正黑體" panose="020B0604030504040204" pitchFamily="34" charset="-120"/>
                <a:ea typeface="微軟正黑體" panose="020B0604030504040204" pitchFamily="34" charset="-120"/>
              </a:rPr>
              <a:t>大</a:t>
            </a:r>
            <a:endParaRPr lang="en-US" altLang="zh-TW" b="1" dirty="0">
              <a:solidFill>
                <a:srgbClr val="0000FF"/>
              </a:solidFill>
              <a:latin typeface="微軟正黑體" panose="020B0604030504040204" pitchFamily="34" charset="-120"/>
              <a:ea typeface="微軟正黑體" panose="020B0604030504040204" pitchFamily="34" charset="-120"/>
            </a:endParaRPr>
          </a:p>
          <a:p>
            <a:pPr eaLnBrk="0" hangingPunct="0"/>
            <a:r>
              <a:rPr lang="zh-TW" altLang="en-US" b="1" dirty="0">
                <a:solidFill>
                  <a:srgbClr val="0000FF"/>
                </a:solidFill>
                <a:latin typeface="微軟正黑體" panose="020B0604030504040204" pitchFamily="34" charset="-120"/>
                <a:ea typeface="微軟正黑體" panose="020B0604030504040204" pitchFamily="34" charset="-120"/>
              </a:rPr>
              <a:t>宣</a:t>
            </a:r>
            <a:endParaRPr lang="en-US" altLang="zh-TW" b="1" dirty="0">
              <a:solidFill>
                <a:srgbClr val="0000FF"/>
              </a:solidFill>
              <a:latin typeface="微軟正黑體" panose="020B0604030504040204" pitchFamily="34" charset="-120"/>
              <a:ea typeface="微軟正黑體" panose="020B0604030504040204" pitchFamily="34" charset="-120"/>
            </a:endParaRPr>
          </a:p>
          <a:p>
            <a:pPr eaLnBrk="0" hangingPunct="0"/>
            <a:r>
              <a:rPr lang="zh-TW" altLang="en-US" b="1" dirty="0">
                <a:solidFill>
                  <a:srgbClr val="0000FF"/>
                </a:solidFill>
                <a:latin typeface="微軟正黑體" panose="020B0604030504040204" pitchFamily="34" charset="-120"/>
                <a:ea typeface="微軟正黑體" panose="020B0604030504040204" pitchFamily="34" charset="-120"/>
              </a:rPr>
              <a:t>導</a:t>
            </a:r>
          </a:p>
        </p:txBody>
      </p:sp>
      <p:sp>
        <p:nvSpPr>
          <p:cNvPr id="22537" name="文字方塊 13"/>
          <p:cNvSpPr txBox="1">
            <a:spLocks noChangeArrowheads="1"/>
          </p:cNvSpPr>
          <p:nvPr/>
        </p:nvSpPr>
        <p:spPr bwMode="auto">
          <a:xfrm>
            <a:off x="998538" y="5678488"/>
            <a:ext cx="2400300" cy="369887"/>
          </a:xfrm>
          <a:prstGeom prst="rect">
            <a:avLst/>
          </a:prstGeom>
          <a:noFill/>
          <a:ln w="9525">
            <a:noFill/>
            <a:miter lim="800000"/>
            <a:headEnd/>
            <a:tailEnd/>
          </a:ln>
        </p:spPr>
        <p:txBody>
          <a:bodyPr>
            <a:spAutoFit/>
          </a:bodyPr>
          <a:lstStyle/>
          <a:p>
            <a:pPr eaLnBrk="0" hangingPunct="0"/>
            <a:r>
              <a:rPr lang="zh-TW" altLang="en-US" b="1">
                <a:solidFill>
                  <a:srgbClr val="FFFF00"/>
                </a:solidFill>
                <a:latin typeface="微軟正黑體" panose="020B0604030504040204" pitchFamily="34" charset="-120"/>
                <a:ea typeface="微軟正黑體" panose="020B0604030504040204" pitchFamily="34" charset="-120"/>
              </a:rPr>
              <a:t>海報張貼</a:t>
            </a:r>
          </a:p>
        </p:txBody>
      </p:sp>
      <p:sp>
        <p:nvSpPr>
          <p:cNvPr id="22538" name="文字方塊 14"/>
          <p:cNvSpPr txBox="1">
            <a:spLocks noChangeArrowheads="1"/>
          </p:cNvSpPr>
          <p:nvPr/>
        </p:nvSpPr>
        <p:spPr bwMode="auto">
          <a:xfrm>
            <a:off x="5459413" y="5889625"/>
            <a:ext cx="2857500" cy="369888"/>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圍牆及告示立桿提醒民眾</a:t>
            </a:r>
          </a:p>
        </p:txBody>
      </p:sp>
    </p:spTree>
    <p:extLst>
      <p:ext uri="{BB962C8B-B14F-4D97-AF65-F5344CB8AC3E}">
        <p14:creationId xmlns:p14="http://schemas.microsoft.com/office/powerpoint/2010/main" val="3382231325"/>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Grp="1" noChangeArrowheads="1"/>
          </p:cNvSpPr>
          <p:nvPr>
            <p:ph type="title" idx="4294967295"/>
          </p:nvPr>
        </p:nvSpPr>
        <p:spPr>
          <a:xfrm>
            <a:off x="2339752" y="2420888"/>
            <a:ext cx="4608512" cy="1152128"/>
          </a:xfrm>
          <a:extLst/>
        </p:spPr>
        <p:txBody>
          <a:bodyPr/>
          <a:lstStyle/>
          <a:p>
            <a:pPr eaLnBrk="1" hangingPunct="1">
              <a:defRPr/>
            </a:pPr>
            <a:r>
              <a:rPr lang="zh-TW" altLang="en-US" sz="6600" dirty="0" smtClean="0">
                <a:ln>
                  <a:solidFill>
                    <a:srgbClr val="FCFCFC"/>
                  </a:solidFill>
                </a:ln>
                <a:effectLst>
                  <a:reflection blurRad="6350" stA="60000" endA="900" endPos="60000" dist="29997" dir="5400000" sy="-100000" algn="bl" rotWithShape="0"/>
                </a:effectLst>
                <a:latin typeface="標楷體" pitchFamily="65" charset="-120"/>
                <a:ea typeface="標楷體" panose="03000509000000000000" pitchFamily="65" charset="-120"/>
                <a:cs typeface="+mj-cs"/>
              </a:rPr>
              <a:t>教學與活動</a:t>
            </a:r>
            <a:endParaRPr lang="en-US" altLang="zh-TW" sz="6600" dirty="0" smtClean="0">
              <a:ln>
                <a:solidFill>
                  <a:srgbClr val="FCFCFC"/>
                </a:solidFill>
              </a:ln>
              <a:effectLst>
                <a:reflection blurRad="6350" stA="60000" endA="900" endPos="60000" dist="29997" dir="5400000" sy="-100000" algn="bl" rotWithShape="0"/>
              </a:effectLst>
              <a:latin typeface="標楷體" pitchFamily="65" charset="-120"/>
              <a:ea typeface="標楷體" panose="03000509000000000000" pitchFamily="65" charset="-120"/>
              <a:cs typeface="+mj-cs"/>
            </a:endParaRPr>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9"/>
          <p:cNvSpPr>
            <a:spLocks noGrp="1" noChangeArrowheads="1"/>
          </p:cNvSpPr>
          <p:nvPr>
            <p:ph type="title" idx="4294967295"/>
          </p:nvPr>
        </p:nvSpPr>
        <p:spPr>
          <a:xfrm>
            <a:off x="2051050" y="620713"/>
            <a:ext cx="5616575" cy="1136650"/>
          </a:xfrm>
        </p:spPr>
        <p:txBody>
          <a:bodyPr/>
          <a:lstStyle/>
          <a:p>
            <a:pPr eaLnBrk="1" hangingPunct="1"/>
            <a:r>
              <a:rPr lang="zh-TW" altLang="en-US" sz="4800" dirty="0" smtClean="0">
                <a:latin typeface="華康行楷體W5"/>
                <a:ea typeface="標楷體" pitchFamily="65" charset="-120"/>
              </a:rPr>
              <a:t>車流統計</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84784"/>
            <a:ext cx="8092615" cy="4896544"/>
          </a:xfrm>
          <a:prstGeom prst="rect">
            <a:avLst/>
          </a:prstGeom>
        </p:spPr>
      </p:pic>
    </p:spTree>
    <p:extLst>
      <p:ext uri="{BB962C8B-B14F-4D97-AF65-F5344CB8AC3E}">
        <p14:creationId xmlns:p14="http://schemas.microsoft.com/office/powerpoint/2010/main" val="603407750"/>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Grp="1" noChangeArrowheads="1"/>
          </p:cNvSpPr>
          <p:nvPr>
            <p:ph type="title" idx="4294967295"/>
          </p:nvPr>
        </p:nvSpPr>
        <p:spPr>
          <a:xfrm>
            <a:off x="2915816" y="332656"/>
            <a:ext cx="3960439" cy="1136650"/>
          </a:xfrm>
          <a:extLst/>
        </p:spPr>
        <p:txBody>
          <a:bodyPr/>
          <a:lstStyle/>
          <a:p>
            <a:pPr eaLnBrk="1" hangingPunct="1">
              <a:defRPr/>
            </a:pPr>
            <a:r>
              <a:rPr lang="zh-TW" altLang="en-US" sz="5400" dirty="0" smtClean="0">
                <a:ln>
                  <a:solidFill>
                    <a:srgbClr val="FCFCFC"/>
                  </a:solidFill>
                </a:ln>
                <a:latin typeface="標楷體" pitchFamily="65" charset="-120"/>
                <a:ea typeface="標楷體" panose="03000509000000000000" pitchFamily="65" charset="-120"/>
                <a:cs typeface="+mj-cs"/>
              </a:rPr>
              <a:t>教學與活動</a:t>
            </a:r>
            <a:endParaRPr lang="en-US" altLang="zh-TW" sz="5400" dirty="0" smtClean="0">
              <a:ln>
                <a:solidFill>
                  <a:srgbClr val="FCFCFC"/>
                </a:solidFill>
              </a:ln>
              <a:latin typeface="標楷體" pitchFamily="65" charset="-120"/>
              <a:ea typeface="標楷體" panose="03000509000000000000" pitchFamily="65" charset="-120"/>
              <a:cs typeface="+mj-cs"/>
            </a:endParaRPr>
          </a:p>
        </p:txBody>
      </p:sp>
      <p:sp>
        <p:nvSpPr>
          <p:cNvPr id="24578" name="Rectangle 10"/>
          <p:cNvSpPr>
            <a:spLocks noGrp="1" noChangeArrowheads="1"/>
          </p:cNvSpPr>
          <p:nvPr>
            <p:ph type="body" sz="half" idx="4294967295"/>
          </p:nvPr>
        </p:nvSpPr>
        <p:spPr>
          <a:xfrm>
            <a:off x="539750" y="1470025"/>
            <a:ext cx="8604250" cy="950913"/>
          </a:xfrm>
        </p:spPr>
        <p:txBody>
          <a:bodyPr/>
          <a:lstStyle/>
          <a:p>
            <a:pPr eaLnBrk="1" hangingPunct="1">
              <a:spcBef>
                <a:spcPts val="1800"/>
              </a:spcBef>
              <a:buFont typeface="微軟正黑體" pitchFamily="34" charset="-120"/>
              <a:buNone/>
            </a:pPr>
            <a:r>
              <a:rPr lang="zh-TW" altLang="en-US" sz="2800" dirty="0" smtClean="0">
                <a:latin typeface="華康行楷體W5"/>
                <a:ea typeface="微軟正黑體" pitchFamily="34" charset="-120"/>
              </a:rPr>
              <a:t>各年級結合各領域及彈性課程，融入交通安全教學。</a:t>
            </a:r>
          </a:p>
        </p:txBody>
      </p:sp>
      <p:pic>
        <p:nvPicPr>
          <p:cNvPr id="24579" name="圖片 1"/>
          <p:cNvPicPr>
            <a:picLocks noChangeAspect="1"/>
          </p:cNvPicPr>
          <p:nvPr/>
        </p:nvPicPr>
        <p:blipFill>
          <a:blip r:embed="rId2"/>
          <a:srcRect l="27733"/>
          <a:stretch>
            <a:fillRect/>
          </a:stretch>
        </p:blipFill>
        <p:spPr bwMode="auto">
          <a:xfrm>
            <a:off x="141288" y="2795588"/>
            <a:ext cx="3270250" cy="2546350"/>
          </a:xfrm>
          <a:prstGeom prst="rect">
            <a:avLst/>
          </a:prstGeom>
          <a:noFill/>
          <a:ln w="9525">
            <a:noFill/>
            <a:miter lim="800000"/>
            <a:headEnd/>
            <a:tailEnd/>
          </a:ln>
        </p:spPr>
      </p:pic>
      <p:pic>
        <p:nvPicPr>
          <p:cNvPr id="24580" name="圖片 4"/>
          <p:cNvPicPr>
            <a:picLocks noChangeAspect="1"/>
          </p:cNvPicPr>
          <p:nvPr/>
        </p:nvPicPr>
        <p:blipFill>
          <a:blip r:embed="rId3"/>
          <a:srcRect t="626" b="38469"/>
          <a:stretch>
            <a:fillRect/>
          </a:stretch>
        </p:blipFill>
        <p:spPr bwMode="auto">
          <a:xfrm>
            <a:off x="3486150" y="2795588"/>
            <a:ext cx="3224213" cy="2579687"/>
          </a:xfrm>
          <a:prstGeom prst="rect">
            <a:avLst/>
          </a:prstGeom>
          <a:noFill/>
          <a:ln w="9525">
            <a:noFill/>
            <a:miter lim="800000"/>
            <a:headEnd/>
            <a:tailEnd/>
          </a:ln>
        </p:spPr>
      </p:pic>
      <p:pic>
        <p:nvPicPr>
          <p:cNvPr id="24581" name="圖片 2"/>
          <p:cNvPicPr>
            <a:picLocks noChangeAspect="1"/>
          </p:cNvPicPr>
          <p:nvPr/>
        </p:nvPicPr>
        <p:blipFill>
          <a:blip r:embed="rId4"/>
          <a:srcRect/>
          <a:stretch>
            <a:fillRect/>
          </a:stretch>
        </p:blipFill>
        <p:spPr bwMode="auto">
          <a:xfrm>
            <a:off x="6859588" y="2538413"/>
            <a:ext cx="2216150" cy="3094037"/>
          </a:xfrm>
          <a:prstGeom prst="rect">
            <a:avLst/>
          </a:prstGeom>
          <a:noFill/>
          <a:ln w="9525">
            <a:noFill/>
            <a:miter lim="800000"/>
            <a:headEnd/>
            <a:tailEnd/>
          </a:ln>
        </p:spPr>
      </p:pic>
      <p:sp>
        <p:nvSpPr>
          <p:cNvPr id="24582" name="文字方塊 6"/>
          <p:cNvSpPr txBox="1">
            <a:spLocks noChangeArrowheads="1"/>
          </p:cNvSpPr>
          <p:nvPr/>
        </p:nvSpPr>
        <p:spPr bwMode="auto">
          <a:xfrm>
            <a:off x="820738" y="5667375"/>
            <a:ext cx="7280275" cy="646113"/>
          </a:xfrm>
          <a:prstGeom prst="rect">
            <a:avLst/>
          </a:prstGeom>
          <a:noFill/>
          <a:ln w="9525">
            <a:noFill/>
            <a:miter lim="800000"/>
            <a:headEnd/>
            <a:tailEnd/>
          </a:ln>
        </p:spPr>
        <p:txBody>
          <a:bodyPr>
            <a:spAutoFit/>
          </a:bodyPr>
          <a:lstStyle/>
          <a:p>
            <a:pPr eaLnBrk="0" hangingPunct="0"/>
            <a:r>
              <a:rPr lang="zh-TW" altLang="en-US" b="1" dirty="0">
                <a:solidFill>
                  <a:srgbClr val="0000FF"/>
                </a:solidFill>
                <a:latin typeface="微軟正黑體" panose="020B0604030504040204" pitchFamily="34" charset="-120"/>
                <a:ea typeface="微軟正黑體" panose="020B0604030504040204" pitchFamily="34" charset="-120"/>
              </a:rPr>
              <a:t>各年級訂有不同主題教學，由易入難深入淺出，藉由活潑互動的教學，加深學生認知並期使能表現在實際行為，維護自身行的安全。</a:t>
            </a:r>
          </a:p>
        </p:txBody>
      </p:sp>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Grp="1" noChangeArrowheads="1"/>
          </p:cNvSpPr>
          <p:nvPr>
            <p:ph type="title" idx="4294967295"/>
          </p:nvPr>
        </p:nvSpPr>
        <p:spPr>
          <a:xfrm>
            <a:off x="2915816" y="332656"/>
            <a:ext cx="3960439" cy="1136650"/>
          </a:xfrm>
          <a:extLst/>
        </p:spPr>
        <p:txBody>
          <a:bodyPr/>
          <a:lstStyle/>
          <a:p>
            <a:pPr eaLnBrk="1" hangingPunct="1">
              <a:defRPr/>
            </a:pPr>
            <a:r>
              <a:rPr lang="zh-TW" altLang="en-US" sz="5400" dirty="0" smtClean="0">
                <a:ln>
                  <a:solidFill>
                    <a:srgbClr val="FCFCFC"/>
                  </a:solidFill>
                </a:ln>
                <a:latin typeface="標楷體" pitchFamily="65" charset="-120"/>
                <a:ea typeface="標楷體" panose="03000509000000000000" pitchFamily="65" charset="-120"/>
                <a:cs typeface="+mj-cs"/>
              </a:rPr>
              <a:t>教學與活動</a:t>
            </a:r>
            <a:endParaRPr lang="en-US" altLang="zh-TW" sz="5400" dirty="0" smtClean="0">
              <a:ln>
                <a:solidFill>
                  <a:srgbClr val="FCFCFC"/>
                </a:solidFill>
              </a:ln>
              <a:latin typeface="標楷體" pitchFamily="65" charset="-120"/>
              <a:ea typeface="標楷體" panose="03000509000000000000" pitchFamily="65" charset="-120"/>
              <a:cs typeface="+mj-cs"/>
            </a:endParaRPr>
          </a:p>
        </p:txBody>
      </p:sp>
      <p:sp>
        <p:nvSpPr>
          <p:cNvPr id="25602" name="Rectangle 10"/>
          <p:cNvSpPr>
            <a:spLocks noGrp="1" noChangeArrowheads="1"/>
          </p:cNvSpPr>
          <p:nvPr>
            <p:ph type="body" sz="half" idx="4294967295"/>
          </p:nvPr>
        </p:nvSpPr>
        <p:spPr>
          <a:xfrm>
            <a:off x="755650" y="1277938"/>
            <a:ext cx="7777163" cy="720725"/>
          </a:xfrm>
        </p:spPr>
        <p:txBody>
          <a:bodyPr/>
          <a:lstStyle/>
          <a:p>
            <a:pPr eaLnBrk="1" hangingPunct="1">
              <a:spcBef>
                <a:spcPts val="1800"/>
              </a:spcBef>
              <a:buFont typeface="微軟正黑體" pitchFamily="34" charset="-120"/>
              <a:buNone/>
            </a:pPr>
            <a:r>
              <a:rPr lang="zh-TW" altLang="en-US" sz="2800" smtClean="0">
                <a:latin typeface="華康行楷體W5"/>
                <a:ea typeface="微軟正黑體" pitchFamily="34" charset="-120"/>
              </a:rPr>
              <a:t>運用多元媒材，落實交通安全教育的學習。</a:t>
            </a:r>
          </a:p>
        </p:txBody>
      </p:sp>
      <p:pic>
        <p:nvPicPr>
          <p:cNvPr id="25603" name="圖片 2"/>
          <p:cNvPicPr>
            <a:picLocks noChangeAspect="1"/>
          </p:cNvPicPr>
          <p:nvPr/>
        </p:nvPicPr>
        <p:blipFill>
          <a:blip r:embed="rId3"/>
          <a:srcRect/>
          <a:stretch>
            <a:fillRect/>
          </a:stretch>
        </p:blipFill>
        <p:spPr bwMode="auto">
          <a:xfrm>
            <a:off x="5159375" y="4149725"/>
            <a:ext cx="3095625" cy="2312988"/>
          </a:xfrm>
          <a:prstGeom prst="rect">
            <a:avLst/>
          </a:prstGeom>
          <a:noFill/>
          <a:ln w="9525">
            <a:noFill/>
            <a:miter lim="800000"/>
            <a:headEnd/>
            <a:tailEnd/>
          </a:ln>
        </p:spPr>
      </p:pic>
      <p:pic>
        <p:nvPicPr>
          <p:cNvPr id="25604" name="圖片 3"/>
          <p:cNvPicPr>
            <a:picLocks noChangeAspect="1"/>
          </p:cNvPicPr>
          <p:nvPr/>
        </p:nvPicPr>
        <p:blipFill>
          <a:blip r:embed="rId4"/>
          <a:srcRect/>
          <a:stretch>
            <a:fillRect/>
          </a:stretch>
        </p:blipFill>
        <p:spPr bwMode="auto">
          <a:xfrm>
            <a:off x="5159375" y="1779588"/>
            <a:ext cx="3095625" cy="2328862"/>
          </a:xfrm>
          <a:prstGeom prst="rect">
            <a:avLst/>
          </a:prstGeom>
          <a:noFill/>
          <a:ln w="9525">
            <a:noFill/>
            <a:miter lim="800000"/>
            <a:headEnd/>
            <a:tailEnd/>
          </a:ln>
        </p:spPr>
      </p:pic>
      <p:pic>
        <p:nvPicPr>
          <p:cNvPr id="25605" name="圖片 5"/>
          <p:cNvPicPr>
            <a:picLocks noChangeAspect="1"/>
          </p:cNvPicPr>
          <p:nvPr/>
        </p:nvPicPr>
        <p:blipFill>
          <a:blip r:embed="rId5"/>
          <a:srcRect/>
          <a:stretch>
            <a:fillRect/>
          </a:stretch>
        </p:blipFill>
        <p:spPr bwMode="auto">
          <a:xfrm>
            <a:off x="760413" y="4189413"/>
            <a:ext cx="4038600" cy="2273300"/>
          </a:xfrm>
          <a:prstGeom prst="rect">
            <a:avLst/>
          </a:prstGeom>
          <a:noFill/>
          <a:ln w="9525">
            <a:noFill/>
            <a:miter lim="800000"/>
            <a:headEnd/>
            <a:tailEnd/>
          </a:ln>
        </p:spPr>
      </p:pic>
      <p:pic>
        <p:nvPicPr>
          <p:cNvPr id="5" name="Shape">
            <a:hlinkClick r:id="" action="ppaction://media"/>
          </p:cNvPr>
          <p:cNvPicPr>
            <a:picLocks noRot="1" noChangeAspect="1"/>
          </p:cNvPicPr>
          <p:nvPr>
            <a:videoFile r:link="rId1"/>
          </p:nvPr>
        </p:nvPicPr>
        <p:blipFill>
          <a:blip r:embed="rId6"/>
          <a:srcRect/>
          <a:stretch>
            <a:fillRect/>
          </a:stretch>
        </p:blipFill>
        <p:spPr bwMode="auto">
          <a:xfrm>
            <a:off x="717550" y="1779588"/>
            <a:ext cx="4124325" cy="2320925"/>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Grp="1" noChangeArrowheads="1"/>
          </p:cNvSpPr>
          <p:nvPr>
            <p:ph type="title" idx="4294967295"/>
          </p:nvPr>
        </p:nvSpPr>
        <p:spPr>
          <a:xfrm>
            <a:off x="2915816" y="332656"/>
            <a:ext cx="3960439" cy="1136650"/>
          </a:xfrm>
          <a:extLst/>
        </p:spPr>
        <p:txBody>
          <a:bodyPr/>
          <a:lstStyle/>
          <a:p>
            <a:pPr eaLnBrk="1" hangingPunct="1">
              <a:defRPr/>
            </a:pPr>
            <a:r>
              <a:rPr lang="zh-TW" altLang="en-US" sz="5400" dirty="0" smtClean="0">
                <a:ln>
                  <a:solidFill>
                    <a:srgbClr val="FCFCFC"/>
                  </a:solidFill>
                </a:ln>
                <a:latin typeface="標楷體" pitchFamily="65" charset="-120"/>
                <a:ea typeface="標楷體" panose="03000509000000000000" pitchFamily="65" charset="-120"/>
                <a:cs typeface="+mj-cs"/>
              </a:rPr>
              <a:t>教學與活動</a:t>
            </a:r>
            <a:endParaRPr lang="en-US" altLang="zh-TW" sz="5400" dirty="0" smtClean="0">
              <a:ln>
                <a:solidFill>
                  <a:srgbClr val="FCFCFC"/>
                </a:solidFill>
              </a:ln>
              <a:latin typeface="標楷體" pitchFamily="65" charset="-120"/>
              <a:ea typeface="標楷體" panose="03000509000000000000" pitchFamily="65" charset="-120"/>
              <a:cs typeface="+mj-cs"/>
            </a:endParaRPr>
          </a:p>
        </p:txBody>
      </p:sp>
      <p:sp>
        <p:nvSpPr>
          <p:cNvPr id="26626" name="Rectangle 10"/>
          <p:cNvSpPr>
            <a:spLocks noGrp="1" noChangeArrowheads="1"/>
          </p:cNvSpPr>
          <p:nvPr>
            <p:ph type="body" sz="half" idx="4294967295"/>
          </p:nvPr>
        </p:nvSpPr>
        <p:spPr>
          <a:xfrm>
            <a:off x="687388" y="1092200"/>
            <a:ext cx="4789487" cy="1295400"/>
          </a:xfrm>
        </p:spPr>
        <p:txBody>
          <a:bodyPr/>
          <a:lstStyle/>
          <a:p>
            <a:pPr algn="ctr" eaLnBrk="1" hangingPunct="1">
              <a:spcBef>
                <a:spcPts val="1800"/>
              </a:spcBef>
              <a:buFont typeface="微軟正黑體" pitchFamily="34" charset="-120"/>
              <a:buNone/>
            </a:pPr>
            <a:r>
              <a:rPr lang="zh-TW" altLang="en-US" sz="3200" smtClean="0">
                <a:latin typeface="微軟正黑體" pitchFamily="34" charset="-120"/>
                <a:ea typeface="微軟正黑體" pitchFamily="34" charset="-120"/>
              </a:rPr>
              <a:t>主題宣導</a:t>
            </a:r>
            <a:r>
              <a:rPr lang="en-US" altLang="zh-TW" sz="3200" smtClean="0">
                <a:latin typeface="微軟正黑體" pitchFamily="34" charset="-120"/>
                <a:ea typeface="微軟正黑體" pitchFamily="34" charset="-120"/>
              </a:rPr>
              <a:t>+</a:t>
            </a:r>
            <a:r>
              <a:rPr lang="zh-TW" altLang="en-US" sz="3200" smtClean="0">
                <a:latin typeface="微軟正黑體" pitchFamily="34" charset="-120"/>
                <a:ea typeface="微軟正黑體" pitchFamily="34" charset="-120"/>
              </a:rPr>
              <a:t>實作，</a:t>
            </a:r>
            <a:r>
              <a:rPr lang="en-US" altLang="zh-TW" sz="3200" smtClean="0">
                <a:latin typeface="微軟正黑體" pitchFamily="34" charset="-120"/>
                <a:ea typeface="微軟正黑體" pitchFamily="34" charset="-120"/>
              </a:rPr>
              <a:t/>
            </a:r>
            <a:br>
              <a:rPr lang="en-US" altLang="zh-TW" sz="3200" smtClean="0">
                <a:latin typeface="微軟正黑體" pitchFamily="34" charset="-120"/>
                <a:ea typeface="微軟正黑體" pitchFamily="34" charset="-120"/>
              </a:rPr>
            </a:br>
            <a:r>
              <a:rPr lang="zh-TW" altLang="en-US" sz="3200" smtClean="0">
                <a:latin typeface="微軟正黑體" pitchFamily="34" charset="-120"/>
                <a:ea typeface="微軟正黑體" pitchFamily="34" charset="-120"/>
              </a:rPr>
              <a:t>學習、檢核同步走。</a:t>
            </a:r>
          </a:p>
        </p:txBody>
      </p:sp>
      <p:pic>
        <p:nvPicPr>
          <p:cNvPr id="26627" name="圖片 5"/>
          <p:cNvPicPr>
            <a:picLocks noChangeAspect="1"/>
          </p:cNvPicPr>
          <p:nvPr/>
        </p:nvPicPr>
        <p:blipFill>
          <a:blip r:embed="rId2"/>
          <a:srcRect l="33463" t="16402" r="42912" b="6601"/>
          <a:stretch>
            <a:fillRect/>
          </a:stretch>
        </p:blipFill>
        <p:spPr bwMode="auto">
          <a:xfrm>
            <a:off x="5364163" y="1243013"/>
            <a:ext cx="2808287" cy="5149850"/>
          </a:xfrm>
          <a:prstGeom prst="rect">
            <a:avLst/>
          </a:prstGeom>
          <a:noFill/>
          <a:ln w="9525">
            <a:noFill/>
            <a:miter lim="800000"/>
            <a:headEnd/>
            <a:tailEnd/>
          </a:ln>
        </p:spPr>
      </p:pic>
      <p:pic>
        <p:nvPicPr>
          <p:cNvPr id="26628" name="圖片 2"/>
          <p:cNvPicPr>
            <a:picLocks noChangeAspect="1"/>
          </p:cNvPicPr>
          <p:nvPr/>
        </p:nvPicPr>
        <p:blipFill>
          <a:blip r:embed="rId3"/>
          <a:srcRect/>
          <a:stretch>
            <a:fillRect/>
          </a:stretch>
        </p:blipFill>
        <p:spPr bwMode="auto">
          <a:xfrm>
            <a:off x="1316038" y="2133600"/>
            <a:ext cx="3530600" cy="1985963"/>
          </a:xfrm>
          <a:prstGeom prst="rect">
            <a:avLst/>
          </a:prstGeom>
          <a:noFill/>
          <a:ln w="9525">
            <a:noFill/>
            <a:miter lim="800000"/>
            <a:headEnd/>
            <a:tailEnd/>
          </a:ln>
        </p:spPr>
      </p:pic>
      <p:pic>
        <p:nvPicPr>
          <p:cNvPr id="26629" name="圖片 3"/>
          <p:cNvPicPr>
            <a:picLocks noChangeAspect="1"/>
          </p:cNvPicPr>
          <p:nvPr/>
        </p:nvPicPr>
        <p:blipFill>
          <a:blip r:embed="rId4"/>
          <a:srcRect/>
          <a:stretch>
            <a:fillRect/>
          </a:stretch>
        </p:blipFill>
        <p:spPr bwMode="auto">
          <a:xfrm>
            <a:off x="1295400" y="4346575"/>
            <a:ext cx="3600450" cy="20256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Grp="1" noChangeArrowheads="1"/>
          </p:cNvSpPr>
          <p:nvPr>
            <p:ph type="title" idx="4294967295"/>
          </p:nvPr>
        </p:nvSpPr>
        <p:spPr>
          <a:xfrm>
            <a:off x="2906794" y="140510"/>
            <a:ext cx="3960439" cy="1136650"/>
          </a:xfrm>
          <a:extLst/>
        </p:spPr>
        <p:txBody>
          <a:bodyPr/>
          <a:lstStyle/>
          <a:p>
            <a:pPr eaLnBrk="1" hangingPunct="1">
              <a:defRPr/>
            </a:pPr>
            <a:r>
              <a:rPr lang="zh-TW" altLang="en-US" sz="5400" dirty="0" smtClean="0">
                <a:ln>
                  <a:solidFill>
                    <a:srgbClr val="FCFCFC"/>
                  </a:solidFill>
                </a:ln>
                <a:latin typeface="標楷體" pitchFamily="65" charset="-120"/>
                <a:ea typeface="標楷體" panose="03000509000000000000" pitchFamily="65" charset="-120"/>
                <a:cs typeface="+mj-cs"/>
              </a:rPr>
              <a:t>教學與活動</a:t>
            </a:r>
            <a:endParaRPr lang="en-US" altLang="zh-TW" sz="5400" dirty="0" smtClean="0">
              <a:ln>
                <a:solidFill>
                  <a:srgbClr val="FCFCFC"/>
                </a:solidFill>
              </a:ln>
              <a:latin typeface="標楷體" pitchFamily="65" charset="-120"/>
              <a:ea typeface="標楷體" panose="03000509000000000000" pitchFamily="65" charset="-120"/>
              <a:cs typeface="+mj-cs"/>
            </a:endParaRPr>
          </a:p>
        </p:txBody>
      </p:sp>
      <p:pic>
        <p:nvPicPr>
          <p:cNvPr id="2" name="Shape">
            <a:hlinkClick r:id="" action="ppaction://media"/>
          </p:cNvPr>
          <p:cNvPicPr>
            <a:picLocks noRot="1" noChangeAspect="1"/>
          </p:cNvPicPr>
          <p:nvPr>
            <a:videoFile r:link="rId2"/>
          </p:nvPr>
        </p:nvPicPr>
        <p:blipFill>
          <a:blip r:embed="rId4"/>
          <a:srcRect/>
          <a:stretch>
            <a:fillRect/>
          </a:stretch>
        </p:blipFill>
        <p:spPr bwMode="auto">
          <a:xfrm>
            <a:off x="4645025" y="1447800"/>
            <a:ext cx="4410075" cy="2479675"/>
          </a:xfrm>
          <a:prstGeom prst="rect">
            <a:avLst/>
          </a:prstGeom>
          <a:noFill/>
          <a:ln w="9525">
            <a:noFill/>
            <a:miter lim="800000"/>
            <a:headEnd/>
            <a:tailEnd/>
          </a:ln>
        </p:spPr>
      </p:pic>
      <p:pic>
        <p:nvPicPr>
          <p:cNvPr id="27652" name="圖片 3"/>
          <p:cNvPicPr>
            <a:picLocks noChangeAspect="1"/>
          </p:cNvPicPr>
          <p:nvPr/>
        </p:nvPicPr>
        <p:blipFill>
          <a:blip r:embed="rId5"/>
          <a:srcRect/>
          <a:stretch>
            <a:fillRect/>
          </a:stretch>
        </p:blipFill>
        <p:spPr bwMode="auto">
          <a:xfrm>
            <a:off x="4645025" y="4005263"/>
            <a:ext cx="4410075" cy="2479675"/>
          </a:xfrm>
          <a:prstGeom prst="rect">
            <a:avLst/>
          </a:prstGeom>
          <a:noFill/>
          <a:ln w="9525">
            <a:noFill/>
            <a:miter lim="800000"/>
            <a:headEnd/>
            <a:tailEnd/>
          </a:ln>
        </p:spPr>
      </p:pic>
      <p:pic>
        <p:nvPicPr>
          <p:cNvPr id="27653" name="圖片 7"/>
          <p:cNvPicPr>
            <a:picLocks noChangeAspect="1"/>
          </p:cNvPicPr>
          <p:nvPr/>
        </p:nvPicPr>
        <p:blipFill>
          <a:blip r:embed="rId6"/>
          <a:srcRect/>
          <a:stretch>
            <a:fillRect/>
          </a:stretch>
        </p:blipFill>
        <p:spPr bwMode="auto">
          <a:xfrm>
            <a:off x="201613" y="4005263"/>
            <a:ext cx="4354512" cy="2447925"/>
          </a:xfrm>
          <a:prstGeom prst="rect">
            <a:avLst/>
          </a:prstGeom>
          <a:noFill/>
          <a:ln w="9525">
            <a:noFill/>
            <a:miter lim="800000"/>
            <a:headEnd/>
            <a:tailEnd/>
          </a:ln>
        </p:spPr>
      </p:pic>
      <p:sp>
        <p:nvSpPr>
          <p:cNvPr id="27654" name="文字方塊 8"/>
          <p:cNvSpPr txBox="1">
            <a:spLocks noChangeArrowheads="1"/>
          </p:cNvSpPr>
          <p:nvPr/>
        </p:nvSpPr>
        <p:spPr bwMode="auto">
          <a:xfrm>
            <a:off x="2987675" y="989013"/>
            <a:ext cx="4824413" cy="461962"/>
          </a:xfrm>
          <a:prstGeom prst="rect">
            <a:avLst/>
          </a:prstGeom>
          <a:noFill/>
          <a:ln w="9525">
            <a:noFill/>
            <a:miter lim="800000"/>
            <a:headEnd/>
            <a:tailEnd/>
          </a:ln>
        </p:spPr>
        <p:txBody>
          <a:bodyPr>
            <a:spAutoFit/>
          </a:bodyPr>
          <a:lstStyle/>
          <a:p>
            <a:pPr eaLnBrk="0" hangingPunct="0"/>
            <a:r>
              <a:rPr lang="zh-TW" altLang="en-US" sz="2400" b="1" dirty="0">
                <a:solidFill>
                  <a:srgbClr val="FFFF00"/>
                </a:solidFill>
                <a:latin typeface="微軟正黑體" panose="020B0604030504040204" pitchFamily="34" charset="-120"/>
                <a:ea typeface="微軟正黑體" panose="020B0604030504040204" pitchFamily="34" charset="-120"/>
              </a:rPr>
              <a:t>你看得見我，我看得見你</a:t>
            </a:r>
          </a:p>
        </p:txBody>
      </p:sp>
      <p:graphicFrame>
        <p:nvGraphicFramePr>
          <p:cNvPr id="4" name="物件 3"/>
          <p:cNvGraphicFramePr>
            <a:graphicFrameLocks noChangeAspect="1"/>
          </p:cNvGraphicFramePr>
          <p:nvPr>
            <p:extLst>
              <p:ext uri="{D42A27DB-BD31-4B8C-83A1-F6EECF244321}">
                <p14:modId xmlns:p14="http://schemas.microsoft.com/office/powerpoint/2010/main" val="3927622386"/>
              </p:ext>
            </p:extLst>
          </p:nvPr>
        </p:nvGraphicFramePr>
        <p:xfrm>
          <a:off x="201613" y="1484784"/>
          <a:ext cx="4354512" cy="2443743"/>
        </p:xfrm>
        <a:graphic>
          <a:graphicData uri="http://schemas.openxmlformats.org/presentationml/2006/ole">
            <mc:AlternateContent xmlns:mc="http://schemas.openxmlformats.org/markup-compatibility/2006">
              <mc:Choice xmlns:v="urn:schemas-microsoft-com:vml" Requires="v">
                <p:oleObj spid="_x0000_s2059" name="PhotoImpact" r:id="rId7" imgW="13563360" imgH="7610400" progId="PI3.Image">
                  <p:embed/>
                </p:oleObj>
              </mc:Choice>
              <mc:Fallback>
                <p:oleObj name="PhotoImpact" r:id="rId7" imgW="13563360" imgH="7610400" progId="PI3.Image">
                  <p:embed/>
                  <p:pic>
                    <p:nvPicPr>
                      <p:cNvPr id="0" name=""/>
                      <p:cNvPicPr/>
                      <p:nvPr/>
                    </p:nvPicPr>
                    <p:blipFill>
                      <a:blip r:embed="rId8"/>
                      <a:stretch>
                        <a:fillRect/>
                      </a:stretch>
                    </p:blipFill>
                    <p:spPr>
                      <a:xfrm>
                        <a:off x="201613" y="1484784"/>
                        <a:ext cx="4354512" cy="2443743"/>
                      </a:xfrm>
                      <a:prstGeom prst="rect">
                        <a:avLst/>
                      </a:prstGeom>
                    </p:spPr>
                  </p:pic>
                </p:oleObj>
              </mc:Fallback>
            </mc:AlternateContent>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txBox="1">
            <a:spLocks noChangeArrowheads="1"/>
          </p:cNvSpPr>
          <p:nvPr/>
        </p:nvSpPr>
        <p:spPr bwMode="auto">
          <a:xfrm>
            <a:off x="2915816" y="332656"/>
            <a:ext cx="3960439" cy="1136650"/>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dirty="0" smtClean="0">
                <a:ln>
                  <a:solidFill>
                    <a:srgbClr val="FCFCFC"/>
                  </a:solidFill>
                </a:ln>
                <a:latin typeface="標楷體" panose="03000509000000000000" pitchFamily="65" charset="-120"/>
              </a:rPr>
              <a:t>教學與活動</a:t>
            </a:r>
            <a:endParaRPr lang="en-US" altLang="zh-TW" sz="5400" dirty="0" smtClean="0">
              <a:ln>
                <a:solidFill>
                  <a:srgbClr val="FCFCFC"/>
                </a:solidFill>
              </a:ln>
              <a:latin typeface="標楷體" panose="03000509000000000000" pitchFamily="65" charset="-120"/>
            </a:endParaRPr>
          </a:p>
        </p:txBody>
      </p:sp>
      <p:sp>
        <p:nvSpPr>
          <p:cNvPr id="28675" name="Rectangle 10"/>
          <p:cNvSpPr txBox="1">
            <a:spLocks noChangeArrowheads="1"/>
          </p:cNvSpPr>
          <p:nvPr/>
        </p:nvSpPr>
        <p:spPr bwMode="auto">
          <a:xfrm>
            <a:off x="539750" y="1196975"/>
            <a:ext cx="8172450" cy="1295400"/>
          </a:xfrm>
          <a:prstGeom prst="rect">
            <a:avLst/>
          </a:prstGeom>
          <a:noFill/>
          <a:ln w="9525">
            <a:noFill/>
            <a:miter lim="800000"/>
            <a:headEnd/>
            <a:tailEnd/>
          </a:ln>
        </p:spPr>
        <p:txBody>
          <a:bodyPr/>
          <a:lstStyle/>
          <a:p>
            <a:pPr marL="342900" indent="-342900">
              <a:spcBef>
                <a:spcPts val="1800"/>
              </a:spcBef>
              <a:buClr>
                <a:schemeClr val="accent1"/>
              </a:buClr>
              <a:buSzPct val="65000"/>
              <a:buFont typeface="微軟正黑體" pitchFamily="34" charset="-120"/>
              <a:buNone/>
            </a:pPr>
            <a:r>
              <a:rPr lang="zh-TW" altLang="en-US" sz="3200" dirty="0">
                <a:solidFill>
                  <a:srgbClr val="FCFCFC"/>
                </a:solidFill>
                <a:latin typeface="華康行楷體W5"/>
                <a:ea typeface="微軟正黑體" pitchFamily="34" charset="-120"/>
              </a:rPr>
              <a:t>交通安全小天使活動，騎乘機車戴安全帽</a:t>
            </a:r>
          </a:p>
        </p:txBody>
      </p:sp>
      <p:pic>
        <p:nvPicPr>
          <p:cNvPr id="28676" name="圖片 1"/>
          <p:cNvPicPr>
            <a:picLocks noChangeAspect="1"/>
          </p:cNvPicPr>
          <p:nvPr/>
        </p:nvPicPr>
        <p:blipFill>
          <a:blip r:embed="rId2"/>
          <a:srcRect/>
          <a:stretch>
            <a:fillRect/>
          </a:stretch>
        </p:blipFill>
        <p:spPr bwMode="auto">
          <a:xfrm>
            <a:off x="5148263" y="1758950"/>
            <a:ext cx="3144837" cy="2357438"/>
          </a:xfrm>
          <a:prstGeom prst="rect">
            <a:avLst/>
          </a:prstGeom>
          <a:noFill/>
          <a:ln w="9525">
            <a:noFill/>
            <a:miter lim="800000"/>
            <a:headEnd/>
            <a:tailEnd/>
          </a:ln>
        </p:spPr>
      </p:pic>
      <p:pic>
        <p:nvPicPr>
          <p:cNvPr id="28678" name="圖片 6"/>
          <p:cNvPicPr>
            <a:picLocks noChangeAspect="1"/>
          </p:cNvPicPr>
          <p:nvPr/>
        </p:nvPicPr>
        <p:blipFill>
          <a:blip r:embed="rId3"/>
          <a:srcRect/>
          <a:stretch>
            <a:fillRect/>
          </a:stretch>
        </p:blipFill>
        <p:spPr bwMode="auto">
          <a:xfrm>
            <a:off x="458948" y="4169122"/>
            <a:ext cx="3969036" cy="2233192"/>
          </a:xfrm>
          <a:prstGeom prst="rect">
            <a:avLst/>
          </a:prstGeom>
          <a:noFill/>
          <a:ln w="9525">
            <a:noFill/>
            <a:miter lim="800000"/>
            <a:headEnd/>
            <a:tailEnd/>
          </a:ln>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05" y="1763886"/>
            <a:ext cx="3984317" cy="2241178"/>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6279" y="4169122"/>
            <a:ext cx="3970119" cy="2233192"/>
          </a:xfrm>
          <a:prstGeom prst="rect">
            <a:avLst/>
          </a:prstGeom>
        </p:spPr>
      </p:pic>
      <p:sp>
        <p:nvSpPr>
          <p:cNvPr id="10" name="Rectangle 10"/>
          <p:cNvSpPr txBox="1">
            <a:spLocks noChangeArrowheads="1"/>
          </p:cNvSpPr>
          <p:nvPr/>
        </p:nvSpPr>
        <p:spPr bwMode="auto">
          <a:xfrm>
            <a:off x="539419" y="5878327"/>
            <a:ext cx="8397602" cy="688045"/>
          </a:xfrm>
          <a:prstGeom prst="rect">
            <a:avLst/>
          </a:prstGeom>
          <a:noFill/>
          <a:ln w="9525">
            <a:noFill/>
            <a:miter lim="800000"/>
            <a:headEnd/>
            <a:tailEnd/>
          </a:ln>
        </p:spPr>
        <p:txBody>
          <a:bodyPr/>
          <a:lstStyle/>
          <a:p>
            <a:pPr marL="342900" indent="-342900">
              <a:spcBef>
                <a:spcPts val="1800"/>
              </a:spcBef>
              <a:buClr>
                <a:schemeClr val="accent1"/>
              </a:buClr>
              <a:buSzPct val="65000"/>
              <a:buFont typeface="微軟正黑體" pitchFamily="34" charset="-120"/>
              <a:buNone/>
            </a:pPr>
            <a:r>
              <a:rPr lang="zh-TW" altLang="en-US" sz="2800" dirty="0" smtClean="0">
                <a:solidFill>
                  <a:srgbClr val="FFFF00"/>
                </a:solidFill>
                <a:latin typeface="微軟正黑體" panose="020B0604030504040204" pitchFamily="34" charset="-120"/>
                <a:ea typeface="微軟正黑體" panose="020B0604030504040204" pitchFamily="34" charset="-120"/>
              </a:rPr>
              <a:t>活動前戴安全帽比率不到</a:t>
            </a:r>
            <a:r>
              <a:rPr lang="en-US" altLang="zh-TW" sz="2800" dirty="0" smtClean="0">
                <a:solidFill>
                  <a:srgbClr val="FFFF00"/>
                </a:solidFill>
                <a:latin typeface="微軟正黑體" panose="020B0604030504040204" pitchFamily="34" charset="-120"/>
                <a:ea typeface="微軟正黑體" panose="020B0604030504040204" pitchFamily="34" charset="-120"/>
              </a:rPr>
              <a:t>60%</a:t>
            </a:r>
            <a:r>
              <a:rPr lang="zh-TW" altLang="en-US" sz="2800" dirty="0" smtClean="0">
                <a:solidFill>
                  <a:srgbClr val="FFFF00"/>
                </a:solidFill>
                <a:latin typeface="微軟正黑體" panose="020B0604030504040204" pitchFamily="34" charset="-120"/>
                <a:ea typeface="微軟正黑體" panose="020B0604030504040204" pitchFamily="34" charset="-120"/>
              </a:rPr>
              <a:t>，目前已可達</a:t>
            </a:r>
            <a:r>
              <a:rPr lang="en-US" altLang="zh-TW" sz="2800" dirty="0" smtClean="0">
                <a:solidFill>
                  <a:srgbClr val="FFFF00"/>
                </a:solidFill>
                <a:latin typeface="微軟正黑體" panose="020B0604030504040204" pitchFamily="34" charset="-120"/>
                <a:ea typeface="微軟正黑體" panose="020B0604030504040204" pitchFamily="34" charset="-120"/>
              </a:rPr>
              <a:t>90%</a:t>
            </a:r>
            <a:r>
              <a:rPr lang="zh-TW" altLang="en-US" sz="2800" dirty="0" smtClean="0">
                <a:solidFill>
                  <a:srgbClr val="FFFF00"/>
                </a:solidFill>
                <a:latin typeface="微軟正黑體" panose="020B0604030504040204" pitchFamily="34" charset="-120"/>
                <a:ea typeface="微軟正黑體" panose="020B0604030504040204" pitchFamily="34" charset="-120"/>
              </a:rPr>
              <a:t>以上</a:t>
            </a:r>
            <a:endParaRPr lang="zh-TW" altLang="en-US" sz="2800" dirty="0">
              <a:solidFill>
                <a:srgbClr val="FFFF00"/>
              </a:solidFill>
              <a:latin typeface="微軟正黑體" panose="020B0604030504040204" pitchFamily="34" charset="-120"/>
              <a:ea typeface="微軟正黑體" panose="020B0604030504040204" pitchFamily="34" charset="-120"/>
            </a:endParaRPr>
          </a:p>
        </p:txBody>
      </p:sp>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Grp="1" noChangeArrowheads="1"/>
          </p:cNvSpPr>
          <p:nvPr>
            <p:ph type="title" idx="4294967295"/>
          </p:nvPr>
        </p:nvSpPr>
        <p:spPr>
          <a:xfrm>
            <a:off x="2915816" y="332656"/>
            <a:ext cx="3960439" cy="1136650"/>
          </a:xfrm>
          <a:extLst/>
        </p:spPr>
        <p:txBody>
          <a:bodyPr/>
          <a:lstStyle/>
          <a:p>
            <a:pPr eaLnBrk="1" hangingPunct="1">
              <a:defRPr/>
            </a:pPr>
            <a:r>
              <a:rPr lang="zh-TW" altLang="en-US" sz="5400" dirty="0" smtClean="0">
                <a:ln>
                  <a:solidFill>
                    <a:srgbClr val="FCFCFC"/>
                  </a:solidFill>
                </a:ln>
                <a:latin typeface="標楷體" pitchFamily="65" charset="-120"/>
                <a:ea typeface="標楷體" panose="03000509000000000000" pitchFamily="65" charset="-120"/>
                <a:cs typeface="+mj-cs"/>
              </a:rPr>
              <a:t>教學與活動</a:t>
            </a:r>
            <a:endParaRPr lang="en-US" altLang="zh-TW" sz="5400" dirty="0" smtClean="0">
              <a:ln>
                <a:solidFill>
                  <a:srgbClr val="FCFCFC"/>
                </a:solidFill>
              </a:ln>
              <a:latin typeface="標楷體" pitchFamily="65" charset="-120"/>
              <a:ea typeface="標楷體" panose="03000509000000000000" pitchFamily="65" charset="-120"/>
              <a:cs typeface="+mj-cs"/>
            </a:endParaRPr>
          </a:p>
        </p:txBody>
      </p:sp>
      <p:sp>
        <p:nvSpPr>
          <p:cNvPr id="29698" name="Rectangle 10"/>
          <p:cNvSpPr>
            <a:spLocks noGrp="1" noChangeArrowheads="1"/>
          </p:cNvSpPr>
          <p:nvPr>
            <p:ph type="body" sz="half" idx="4294967295"/>
          </p:nvPr>
        </p:nvSpPr>
        <p:spPr>
          <a:xfrm>
            <a:off x="539750" y="1700213"/>
            <a:ext cx="7777163" cy="1728787"/>
          </a:xfrm>
        </p:spPr>
        <p:txBody>
          <a:bodyPr/>
          <a:lstStyle/>
          <a:p>
            <a:pPr eaLnBrk="1" hangingPunct="1">
              <a:spcBef>
                <a:spcPts val="1800"/>
              </a:spcBef>
              <a:buFont typeface="微軟正黑體" pitchFamily="34" charset="-120"/>
              <a:buNone/>
            </a:pPr>
            <a:r>
              <a:rPr lang="zh-TW" altLang="en-US" sz="2800" dirty="0" smtClean="0"/>
              <a:t>運用多元媒材，落實交通安全教育的學習。</a:t>
            </a:r>
            <a:endParaRPr lang="en-US" altLang="zh-TW" sz="2800" dirty="0" smtClean="0"/>
          </a:p>
          <a:p>
            <a:pPr eaLnBrk="1" hangingPunct="1">
              <a:spcBef>
                <a:spcPts val="1800"/>
              </a:spcBef>
              <a:buFont typeface="微軟正黑體" pitchFamily="34" charset="-120"/>
              <a:buNone/>
            </a:pPr>
            <a:r>
              <a:rPr lang="zh-TW" altLang="en-US" sz="2800" dirty="0" smtClean="0"/>
              <a:t>資訊教學利用</a:t>
            </a:r>
            <a:r>
              <a:rPr lang="en-US" altLang="zh-TW" sz="2800" dirty="0" smtClean="0"/>
              <a:t>Arduino</a:t>
            </a:r>
            <a:r>
              <a:rPr lang="zh-TW" altLang="en-US" sz="2800" dirty="0" smtClean="0"/>
              <a:t>製作紅綠燈及了解其如何運作</a:t>
            </a:r>
          </a:p>
        </p:txBody>
      </p:sp>
      <p:pic>
        <p:nvPicPr>
          <p:cNvPr id="3" name="Shape">
            <a:hlinkClick r:id="" action="ppaction://media"/>
          </p:cNvPr>
          <p:cNvPicPr>
            <a:picLocks noRot="1" noChangeAspect="1"/>
          </p:cNvPicPr>
          <p:nvPr>
            <a:videoFile r:link="rId1"/>
          </p:nvPr>
        </p:nvPicPr>
        <p:blipFill>
          <a:blip r:embed="rId3"/>
          <a:srcRect/>
          <a:stretch>
            <a:fillRect/>
          </a:stretch>
        </p:blipFill>
        <p:spPr bwMode="auto">
          <a:xfrm>
            <a:off x="193675" y="3551238"/>
            <a:ext cx="4233863" cy="2381250"/>
          </a:xfrm>
          <a:prstGeom prst="rect">
            <a:avLst/>
          </a:prstGeom>
          <a:noFill/>
          <a:ln w="9525">
            <a:noFill/>
            <a:miter lim="800000"/>
            <a:headEnd/>
            <a:tailEnd/>
          </a:ln>
        </p:spPr>
      </p:pic>
      <p:pic>
        <p:nvPicPr>
          <p:cNvPr id="4" name="Shape">
            <a:hlinkClick r:id="" action="ppaction://media"/>
          </p:cNvPr>
          <p:cNvPicPr>
            <a:picLocks noRot="1" noChangeAspect="1"/>
          </p:cNvPicPr>
          <p:nvPr>
            <a:videoFile r:link="rId1"/>
          </p:nvPr>
        </p:nvPicPr>
        <p:blipFill>
          <a:blip r:embed="rId4"/>
          <a:srcRect/>
          <a:stretch>
            <a:fillRect/>
          </a:stretch>
        </p:blipFill>
        <p:spPr bwMode="auto">
          <a:xfrm>
            <a:off x="4572000" y="3529013"/>
            <a:ext cx="4316413" cy="2427287"/>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Grp="1" noChangeArrowheads="1"/>
          </p:cNvSpPr>
          <p:nvPr>
            <p:ph type="title" idx="4294967295"/>
          </p:nvPr>
        </p:nvSpPr>
        <p:spPr>
          <a:xfrm>
            <a:off x="2915816" y="420144"/>
            <a:ext cx="3652841" cy="1136650"/>
          </a:xfrm>
          <a:extLst/>
        </p:spPr>
        <p:txBody>
          <a:bodyPr/>
          <a:lstStyle/>
          <a:p>
            <a:pPr eaLnBrk="1" hangingPunct="1">
              <a:defRPr/>
            </a:pPr>
            <a:r>
              <a:rPr lang="zh-TW" altLang="en-US" sz="5400" dirty="0" smtClean="0">
                <a:ln>
                  <a:solidFill>
                    <a:srgbClr val="FCFCFC"/>
                  </a:solidFill>
                </a:ln>
                <a:latin typeface="標楷體" pitchFamily="65" charset="-120"/>
                <a:ea typeface="標楷體" panose="03000509000000000000" pitchFamily="65" charset="-120"/>
                <a:cs typeface="+mj-cs"/>
              </a:rPr>
              <a:t>教學與活動</a:t>
            </a:r>
            <a:endParaRPr lang="en-US" altLang="zh-TW" sz="5400" dirty="0" smtClean="0">
              <a:ln>
                <a:solidFill>
                  <a:srgbClr val="FCFCFC"/>
                </a:solidFill>
              </a:ln>
              <a:latin typeface="標楷體" pitchFamily="65" charset="-120"/>
              <a:ea typeface="標楷體" panose="03000509000000000000" pitchFamily="65" charset="-120"/>
              <a:cs typeface="+mj-cs"/>
            </a:endParaRPr>
          </a:p>
        </p:txBody>
      </p:sp>
      <p:sp>
        <p:nvSpPr>
          <p:cNvPr id="30722" name="Rectangle 10"/>
          <p:cNvSpPr>
            <a:spLocks noGrp="1" noChangeArrowheads="1"/>
          </p:cNvSpPr>
          <p:nvPr>
            <p:ph type="body" sz="half" idx="4294967295"/>
          </p:nvPr>
        </p:nvSpPr>
        <p:spPr>
          <a:xfrm>
            <a:off x="596900" y="1295400"/>
            <a:ext cx="7777163" cy="720725"/>
          </a:xfrm>
        </p:spPr>
        <p:txBody>
          <a:bodyPr/>
          <a:lstStyle/>
          <a:p>
            <a:pPr eaLnBrk="1" hangingPunct="1">
              <a:spcBef>
                <a:spcPts val="1800"/>
              </a:spcBef>
              <a:buFont typeface="微軟正黑體" pitchFamily="34" charset="-120"/>
              <a:buNone/>
            </a:pPr>
            <a:r>
              <a:rPr lang="zh-TW" altLang="en-US" sz="2800" dirty="0" smtClean="0">
                <a:latin typeface="微軟正黑體" panose="020B0604030504040204" pitchFamily="34" charset="-120"/>
                <a:ea typeface="微軟正黑體" panose="020B0604030504040204" pitchFamily="34" charset="-120"/>
              </a:rPr>
              <a:t>警政教學多元化學習，提升交通安全思辨能力</a:t>
            </a:r>
          </a:p>
        </p:txBody>
      </p:sp>
      <p:pic>
        <p:nvPicPr>
          <p:cNvPr id="30723" name="圖片 4"/>
          <p:cNvPicPr>
            <a:picLocks noChangeAspect="1"/>
          </p:cNvPicPr>
          <p:nvPr/>
        </p:nvPicPr>
        <p:blipFill>
          <a:blip r:embed="rId3"/>
          <a:srcRect/>
          <a:stretch>
            <a:fillRect/>
          </a:stretch>
        </p:blipFill>
        <p:spPr bwMode="auto">
          <a:xfrm>
            <a:off x="417513" y="4270375"/>
            <a:ext cx="3949700" cy="2220913"/>
          </a:xfrm>
          <a:prstGeom prst="rect">
            <a:avLst/>
          </a:prstGeom>
          <a:noFill/>
          <a:ln w="9525">
            <a:noFill/>
            <a:miter lim="800000"/>
            <a:headEnd/>
            <a:tailEnd/>
          </a:ln>
        </p:spPr>
      </p:pic>
      <p:pic>
        <p:nvPicPr>
          <p:cNvPr id="30724" name="圖片 6"/>
          <p:cNvPicPr>
            <a:picLocks noChangeAspect="1"/>
          </p:cNvPicPr>
          <p:nvPr/>
        </p:nvPicPr>
        <p:blipFill>
          <a:blip r:embed="rId4"/>
          <a:srcRect/>
          <a:stretch>
            <a:fillRect/>
          </a:stretch>
        </p:blipFill>
        <p:spPr bwMode="auto">
          <a:xfrm>
            <a:off x="4602163" y="4278313"/>
            <a:ext cx="3924300" cy="2206625"/>
          </a:xfrm>
          <a:prstGeom prst="rect">
            <a:avLst/>
          </a:prstGeom>
          <a:noFill/>
          <a:ln w="9525">
            <a:noFill/>
            <a:miter lim="800000"/>
            <a:headEnd/>
            <a:tailEnd/>
          </a:ln>
        </p:spPr>
      </p:pic>
      <p:pic>
        <p:nvPicPr>
          <p:cNvPr id="3" name="Shape">
            <a:hlinkClick r:id="" action="ppaction://media"/>
          </p:cNvPr>
          <p:cNvPicPr>
            <a:picLocks noRot="1" noChangeAspect="1"/>
          </p:cNvPicPr>
          <p:nvPr>
            <a:videoFile r:link="rId1"/>
          </p:nvPr>
        </p:nvPicPr>
        <p:blipFill>
          <a:blip r:embed="rId5"/>
          <a:srcRect/>
          <a:stretch>
            <a:fillRect/>
          </a:stretch>
        </p:blipFill>
        <p:spPr bwMode="auto">
          <a:xfrm>
            <a:off x="404813" y="1916113"/>
            <a:ext cx="3984625" cy="2241550"/>
          </a:xfrm>
          <a:prstGeom prst="rect">
            <a:avLst/>
          </a:prstGeom>
          <a:noFill/>
          <a:ln w="9525">
            <a:noFill/>
            <a:miter lim="800000"/>
            <a:headEnd/>
            <a:tailEnd/>
          </a:ln>
        </p:spPr>
      </p:pic>
      <p:pic>
        <p:nvPicPr>
          <p:cNvPr id="30726" name="圖片 1"/>
          <p:cNvPicPr>
            <a:picLocks noChangeAspect="1"/>
          </p:cNvPicPr>
          <p:nvPr/>
        </p:nvPicPr>
        <p:blipFill>
          <a:blip r:embed="rId6"/>
          <a:srcRect/>
          <a:stretch>
            <a:fillRect/>
          </a:stretch>
        </p:blipFill>
        <p:spPr bwMode="auto">
          <a:xfrm>
            <a:off x="4581525" y="1944688"/>
            <a:ext cx="3984625" cy="224155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4763" y="4320406"/>
            <a:ext cx="3675900" cy="2067694"/>
          </a:xfrm>
          <a:prstGeom prst="rect">
            <a:avLst/>
          </a:prstGeom>
        </p:spPr>
      </p:pic>
      <p:sp>
        <p:nvSpPr>
          <p:cNvPr id="8194" name="Rectangle 9"/>
          <p:cNvSpPr>
            <a:spLocks noGrp="1" noChangeArrowheads="1"/>
          </p:cNvSpPr>
          <p:nvPr>
            <p:ph type="title" idx="4294967295"/>
          </p:nvPr>
        </p:nvSpPr>
        <p:spPr>
          <a:xfrm>
            <a:off x="2771800" y="476672"/>
            <a:ext cx="3816423" cy="1136650"/>
          </a:xfrm>
          <a:extLst/>
        </p:spPr>
        <p:txBody>
          <a:bodyPr/>
          <a:lstStyle/>
          <a:p>
            <a:pPr eaLnBrk="1" hangingPunct="1">
              <a:defRPr/>
            </a:pPr>
            <a:r>
              <a:rPr lang="zh-TW" altLang="en-US" sz="5400" dirty="0" smtClean="0">
                <a:ln>
                  <a:solidFill>
                    <a:srgbClr val="FCFCFC"/>
                  </a:solidFill>
                </a:ln>
                <a:latin typeface="標楷體" pitchFamily="65" charset="-120"/>
                <a:ea typeface="標楷體" panose="03000509000000000000" pitchFamily="65" charset="-120"/>
                <a:cs typeface="+mj-cs"/>
              </a:rPr>
              <a:t>教學與活動</a:t>
            </a:r>
            <a:endParaRPr lang="en-US" altLang="zh-TW" sz="5400" dirty="0" smtClean="0">
              <a:ln>
                <a:solidFill>
                  <a:srgbClr val="FCFCFC"/>
                </a:solidFill>
              </a:ln>
              <a:latin typeface="標楷體" pitchFamily="65" charset="-120"/>
              <a:ea typeface="標楷體" panose="03000509000000000000" pitchFamily="65" charset="-120"/>
              <a:cs typeface="+mj-cs"/>
            </a:endParaRPr>
          </a:p>
        </p:txBody>
      </p:sp>
      <p:sp>
        <p:nvSpPr>
          <p:cNvPr id="31746" name="Rectangle 10"/>
          <p:cNvSpPr>
            <a:spLocks noGrp="1" noChangeArrowheads="1"/>
          </p:cNvSpPr>
          <p:nvPr>
            <p:ph type="body" sz="half" idx="4294967295"/>
          </p:nvPr>
        </p:nvSpPr>
        <p:spPr>
          <a:xfrm>
            <a:off x="539750" y="1323975"/>
            <a:ext cx="7777163" cy="1079500"/>
          </a:xfrm>
        </p:spPr>
        <p:txBody>
          <a:bodyPr/>
          <a:lstStyle/>
          <a:p>
            <a:pPr eaLnBrk="1" hangingPunct="1">
              <a:spcBef>
                <a:spcPts val="1800"/>
              </a:spcBef>
              <a:buFont typeface="微軟正黑體" pitchFamily="34" charset="-120"/>
              <a:buNone/>
            </a:pPr>
            <a:r>
              <a:rPr lang="zh-TW" altLang="en-US" sz="2800" dirty="0" smtClean="0">
                <a:latin typeface="微軟正黑體" panose="020B0604030504040204" pitchFamily="34" charset="-120"/>
                <a:ea typeface="微軟正黑體" panose="020B0604030504040204" pitchFamily="34" charset="-120"/>
              </a:rPr>
              <a:t>落實情境教學，配合地形、地物設置相關交通安全標誌、繪設標線。 </a:t>
            </a:r>
          </a:p>
        </p:txBody>
      </p:sp>
      <p:pic>
        <p:nvPicPr>
          <p:cNvPr id="31748" name="圖片 2"/>
          <p:cNvPicPr>
            <a:picLocks noChangeAspect="1"/>
          </p:cNvPicPr>
          <p:nvPr/>
        </p:nvPicPr>
        <p:blipFill>
          <a:blip r:embed="rId3"/>
          <a:srcRect/>
          <a:stretch>
            <a:fillRect/>
          </a:stretch>
        </p:blipFill>
        <p:spPr bwMode="auto">
          <a:xfrm>
            <a:off x="5084763" y="2144713"/>
            <a:ext cx="3706812" cy="2085975"/>
          </a:xfrm>
          <a:prstGeom prst="rect">
            <a:avLst/>
          </a:prstGeom>
          <a:noFill/>
          <a:ln w="9525">
            <a:noFill/>
            <a:miter lim="800000"/>
            <a:headEnd/>
            <a:tailEnd/>
          </a:ln>
        </p:spPr>
      </p:pic>
      <p:pic>
        <p:nvPicPr>
          <p:cNvPr id="31749" name="圖片 3"/>
          <p:cNvPicPr>
            <a:picLocks noChangeAspect="1"/>
          </p:cNvPicPr>
          <p:nvPr/>
        </p:nvPicPr>
        <p:blipFill>
          <a:blip r:embed="rId4"/>
          <a:srcRect/>
          <a:stretch>
            <a:fillRect/>
          </a:stretch>
        </p:blipFill>
        <p:spPr bwMode="auto">
          <a:xfrm>
            <a:off x="2741613" y="2349500"/>
            <a:ext cx="2273300" cy="4038600"/>
          </a:xfrm>
          <a:prstGeom prst="rect">
            <a:avLst/>
          </a:prstGeom>
          <a:noFill/>
          <a:ln w="9525">
            <a:noFill/>
            <a:miter lim="800000"/>
            <a:headEnd/>
            <a:tailEnd/>
          </a:ln>
        </p:spPr>
      </p:pic>
      <p:pic>
        <p:nvPicPr>
          <p:cNvPr id="31750" name="圖片 5"/>
          <p:cNvPicPr>
            <a:picLocks noChangeAspect="1"/>
          </p:cNvPicPr>
          <p:nvPr/>
        </p:nvPicPr>
        <p:blipFill>
          <a:blip r:embed="rId5"/>
          <a:srcRect/>
          <a:stretch>
            <a:fillRect/>
          </a:stretch>
        </p:blipFill>
        <p:spPr bwMode="auto">
          <a:xfrm>
            <a:off x="395288" y="2349500"/>
            <a:ext cx="2276475" cy="4044950"/>
          </a:xfrm>
          <a:prstGeom prst="rect">
            <a:avLst/>
          </a:prstGeom>
          <a:noFill/>
          <a:ln w="9525">
            <a:noFill/>
            <a:miter lim="800000"/>
            <a:headEnd/>
            <a:tailEnd/>
          </a:ln>
        </p:spPr>
      </p:pic>
      <p:sp>
        <p:nvSpPr>
          <p:cNvPr id="31751" name="文字方塊 8"/>
          <p:cNvSpPr txBox="1">
            <a:spLocks noChangeArrowheads="1"/>
          </p:cNvSpPr>
          <p:nvPr/>
        </p:nvSpPr>
        <p:spPr bwMode="auto">
          <a:xfrm>
            <a:off x="6488113" y="5876925"/>
            <a:ext cx="2400300" cy="369888"/>
          </a:xfrm>
          <a:prstGeom prst="rect">
            <a:avLst/>
          </a:prstGeom>
          <a:noFill/>
          <a:ln w="9525">
            <a:noFill/>
            <a:miter lim="800000"/>
            <a:headEnd/>
            <a:tailEnd/>
          </a:ln>
        </p:spPr>
        <p:txBody>
          <a:bodyPr>
            <a:spAutoFit/>
          </a:bodyPr>
          <a:lstStyle/>
          <a:p>
            <a:pPr eaLnBrk="0" hangingPunct="0"/>
            <a:r>
              <a:rPr lang="zh-TW" altLang="en-US" b="1" dirty="0" smtClean="0">
                <a:solidFill>
                  <a:srgbClr val="FFFF00"/>
                </a:solidFill>
                <a:latin typeface="Wingdings" pitchFamily="2" charset="2"/>
                <a:ea typeface="新細明體" charset="-120"/>
              </a:rPr>
              <a:t>標</a:t>
            </a:r>
            <a:r>
              <a:rPr lang="zh-TW" altLang="en-US" b="1" dirty="0">
                <a:solidFill>
                  <a:srgbClr val="FFFF00"/>
                </a:solidFill>
                <a:latin typeface="Wingdings" pitchFamily="2" charset="2"/>
                <a:ea typeface="新細明體" charset="-120"/>
              </a:rPr>
              <a:t>誌</a:t>
            </a:r>
            <a:r>
              <a:rPr lang="zh-TW" altLang="en-US" b="1" dirty="0" smtClean="0">
                <a:solidFill>
                  <a:srgbClr val="FFFF00"/>
                </a:solidFill>
                <a:latin typeface="Wingdings" pitchFamily="2" charset="2"/>
                <a:ea typeface="新細明體" charset="-120"/>
              </a:rPr>
              <a:t>牆</a:t>
            </a:r>
            <a:endParaRPr lang="zh-TW" altLang="en-US" b="1" dirty="0">
              <a:solidFill>
                <a:srgbClr val="FFFF00"/>
              </a:solidFill>
              <a:latin typeface="Wingdings" pitchFamily="2" charset="2"/>
              <a:ea typeface="新細明體" charset="-120"/>
            </a:endParaRPr>
          </a:p>
        </p:txBody>
      </p:sp>
      <p:sp>
        <p:nvSpPr>
          <p:cNvPr id="31752" name="文字方塊 9"/>
          <p:cNvSpPr txBox="1">
            <a:spLocks noChangeArrowheads="1"/>
          </p:cNvSpPr>
          <p:nvPr/>
        </p:nvSpPr>
        <p:spPr bwMode="auto">
          <a:xfrm>
            <a:off x="2882900" y="5749925"/>
            <a:ext cx="2401888" cy="369888"/>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地下室繪製步道</a:t>
            </a:r>
          </a:p>
        </p:txBody>
      </p:sp>
      <p:sp>
        <p:nvSpPr>
          <p:cNvPr id="31753" name="文字方塊 10"/>
          <p:cNvSpPr txBox="1">
            <a:spLocks noChangeArrowheads="1"/>
          </p:cNvSpPr>
          <p:nvPr/>
        </p:nvSpPr>
        <p:spPr bwMode="auto">
          <a:xfrm>
            <a:off x="427038" y="5592763"/>
            <a:ext cx="2401887" cy="368300"/>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上下學學生步行區域</a:t>
            </a:r>
          </a:p>
        </p:txBody>
      </p:sp>
      <p:sp>
        <p:nvSpPr>
          <p:cNvPr id="31754" name="文字方塊 11"/>
          <p:cNvSpPr txBox="1">
            <a:spLocks noChangeArrowheads="1"/>
          </p:cNvSpPr>
          <p:nvPr/>
        </p:nvSpPr>
        <p:spPr bwMode="auto">
          <a:xfrm>
            <a:off x="5724525" y="3538538"/>
            <a:ext cx="2735263" cy="646112"/>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中、低年級教學情境場域及自行車路考</a:t>
            </a:r>
          </a:p>
        </p:txBody>
      </p:sp>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txBox="1">
            <a:spLocks noChangeArrowheads="1"/>
          </p:cNvSpPr>
          <p:nvPr/>
        </p:nvSpPr>
        <p:spPr bwMode="auto">
          <a:xfrm>
            <a:off x="2843808" y="-99392"/>
            <a:ext cx="3816423" cy="1136650"/>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dirty="0" smtClean="0">
                <a:ln>
                  <a:solidFill>
                    <a:srgbClr val="FCFCFC"/>
                  </a:solidFill>
                </a:ln>
                <a:latin typeface="標楷體" panose="03000509000000000000" pitchFamily="65" charset="-120"/>
              </a:rPr>
              <a:t>宣導標語</a:t>
            </a:r>
            <a:endParaRPr lang="en-US" altLang="zh-TW" sz="5400" dirty="0" smtClean="0">
              <a:ln>
                <a:solidFill>
                  <a:srgbClr val="FCFCFC"/>
                </a:solidFill>
              </a:ln>
              <a:latin typeface="標楷體" panose="03000509000000000000" pitchFamily="65"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00" y="1037258"/>
            <a:ext cx="4480000" cy="2520000"/>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332" y="1037258"/>
            <a:ext cx="4479999" cy="2519999"/>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0940" y="3726219"/>
            <a:ext cx="4463668" cy="2510813"/>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00" y="3730338"/>
            <a:ext cx="4480000" cy="2520000"/>
          </a:xfrm>
          <a:prstGeom prst="rect">
            <a:avLst/>
          </a:prstGeom>
        </p:spPr>
      </p:pic>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Grp="1" noChangeArrowheads="1"/>
          </p:cNvSpPr>
          <p:nvPr>
            <p:ph type="title" idx="4294967295"/>
          </p:nvPr>
        </p:nvSpPr>
        <p:spPr>
          <a:xfrm>
            <a:off x="2771800" y="476672"/>
            <a:ext cx="3816423" cy="1136650"/>
          </a:xfrm>
          <a:extLst/>
        </p:spPr>
        <p:txBody>
          <a:bodyPr/>
          <a:lstStyle/>
          <a:p>
            <a:pPr eaLnBrk="1" hangingPunct="1">
              <a:defRPr/>
            </a:pPr>
            <a:r>
              <a:rPr lang="zh-TW" altLang="en-US" sz="5400" dirty="0" smtClean="0">
                <a:ln>
                  <a:solidFill>
                    <a:srgbClr val="FCFCFC"/>
                  </a:solidFill>
                </a:ln>
                <a:latin typeface="標楷體" pitchFamily="65" charset="-120"/>
                <a:ea typeface="標楷體" panose="03000509000000000000" pitchFamily="65" charset="-120"/>
                <a:cs typeface="+mj-cs"/>
              </a:rPr>
              <a:t>教學與活動</a:t>
            </a:r>
            <a:endParaRPr lang="en-US" altLang="zh-TW" sz="5400" dirty="0" smtClean="0">
              <a:ln>
                <a:solidFill>
                  <a:srgbClr val="FCFCFC"/>
                </a:solidFill>
              </a:ln>
              <a:latin typeface="標楷體" pitchFamily="65" charset="-120"/>
              <a:ea typeface="標楷體" panose="03000509000000000000" pitchFamily="65" charset="-120"/>
              <a:cs typeface="+mj-cs"/>
            </a:endParaRPr>
          </a:p>
        </p:txBody>
      </p:sp>
      <p:sp>
        <p:nvSpPr>
          <p:cNvPr id="31746" name="Rectangle 10"/>
          <p:cNvSpPr>
            <a:spLocks noGrp="1" noChangeArrowheads="1"/>
          </p:cNvSpPr>
          <p:nvPr>
            <p:ph type="body" sz="half" idx="4294967295"/>
          </p:nvPr>
        </p:nvSpPr>
        <p:spPr>
          <a:xfrm>
            <a:off x="539750" y="1268760"/>
            <a:ext cx="7777163" cy="1079500"/>
          </a:xfrm>
        </p:spPr>
        <p:txBody>
          <a:bodyPr/>
          <a:lstStyle/>
          <a:p>
            <a:pPr eaLnBrk="1" hangingPunct="1">
              <a:spcBef>
                <a:spcPts val="1800"/>
              </a:spcBef>
              <a:buFont typeface="微軟正黑體" pitchFamily="34" charset="-120"/>
              <a:buNone/>
            </a:pPr>
            <a:r>
              <a:rPr lang="zh-TW" altLang="en-US" sz="2800" dirty="0" smtClean="0">
                <a:latin typeface="微軟正黑體" panose="020B0604030504040204" pitchFamily="34" charset="-120"/>
                <a:ea typeface="微軟正黑體" panose="020B0604030504040204" pitchFamily="34" charset="-120"/>
              </a:rPr>
              <a:t>落實情境教學，交通安全教學 </a:t>
            </a: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572" y="1613322"/>
            <a:ext cx="3070439" cy="2302830"/>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571" y="4077072"/>
            <a:ext cx="3070439" cy="2302829"/>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3" y="1739075"/>
            <a:ext cx="4093917" cy="2302828"/>
          </a:xfrm>
          <a:prstGeom prst="rect">
            <a:avLst/>
          </a:prstGeom>
        </p:spPr>
      </p:pic>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4077072"/>
            <a:ext cx="4093917" cy="2302829"/>
          </a:xfrm>
          <a:prstGeom prst="rect">
            <a:avLst/>
          </a:prstGeom>
        </p:spPr>
      </p:pic>
    </p:spTree>
    <p:extLst>
      <p:ext uri="{BB962C8B-B14F-4D97-AF65-F5344CB8AC3E}">
        <p14:creationId xmlns:p14="http://schemas.microsoft.com/office/powerpoint/2010/main" val="2348827594"/>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9"/>
          <p:cNvSpPr>
            <a:spLocks noGrp="1" noChangeArrowheads="1"/>
          </p:cNvSpPr>
          <p:nvPr>
            <p:ph type="title" idx="4294967295"/>
          </p:nvPr>
        </p:nvSpPr>
        <p:spPr>
          <a:xfrm>
            <a:off x="2051050" y="620713"/>
            <a:ext cx="5616575" cy="1136650"/>
          </a:xfrm>
        </p:spPr>
        <p:txBody>
          <a:bodyPr/>
          <a:lstStyle/>
          <a:p>
            <a:pPr eaLnBrk="1" hangingPunct="1"/>
            <a:r>
              <a:rPr lang="zh-TW" altLang="en-US" sz="4800" dirty="0" smtClean="0">
                <a:effectLst>
                  <a:outerShdw blurRad="38100" dist="38100" dir="2700000" algn="tl">
                    <a:srgbClr val="000000">
                      <a:alpha val="43137"/>
                    </a:srgbClr>
                  </a:outerShdw>
                </a:effectLst>
                <a:latin typeface="標楷體" pitchFamily="65" charset="-120"/>
                <a:ea typeface="標楷體" pitchFamily="65" charset="-120"/>
              </a:rPr>
              <a:t>交通安全教育願景 </a:t>
            </a:r>
          </a:p>
        </p:txBody>
      </p:sp>
      <p:sp>
        <p:nvSpPr>
          <p:cNvPr id="5122" name="Rectangle 10"/>
          <p:cNvSpPr>
            <a:spLocks noGrp="1" noChangeArrowheads="1"/>
          </p:cNvSpPr>
          <p:nvPr>
            <p:ph type="body" idx="4294967295"/>
          </p:nvPr>
        </p:nvSpPr>
        <p:spPr>
          <a:xfrm>
            <a:off x="468313" y="1628775"/>
            <a:ext cx="8229600" cy="4248150"/>
          </a:xfrm>
        </p:spPr>
        <p:txBody>
          <a:bodyPr/>
          <a:lstStyle/>
          <a:p>
            <a:pPr eaLnBrk="1" hangingPunct="1">
              <a:lnSpc>
                <a:spcPct val="150000"/>
              </a:lnSpc>
              <a:spcBef>
                <a:spcPct val="0"/>
              </a:spcBef>
              <a:buFont typeface="微軟正黑體" pitchFamily="34" charset="-120"/>
              <a:buNone/>
            </a:pPr>
            <a:r>
              <a:rPr lang="zh-TW" altLang="en-US" sz="4400" b="1" dirty="0" smtClean="0">
                <a:solidFill>
                  <a:srgbClr val="28571F"/>
                </a:solidFill>
                <a:latin typeface="Wingdings" pitchFamily="2" charset="2"/>
              </a:rPr>
              <a:t>關心交通、珍惜生命</a:t>
            </a:r>
          </a:p>
          <a:p>
            <a:pPr eaLnBrk="1" hangingPunct="1">
              <a:lnSpc>
                <a:spcPct val="150000"/>
              </a:lnSpc>
              <a:spcBef>
                <a:spcPct val="0"/>
              </a:spcBef>
              <a:buFont typeface="微軟正黑體" pitchFamily="34" charset="-120"/>
              <a:buNone/>
            </a:pPr>
            <a:r>
              <a:rPr lang="zh-TW" altLang="en-US" sz="4400" b="1" dirty="0" smtClean="0">
                <a:solidFill>
                  <a:srgbClr val="28571F"/>
                </a:solidFill>
                <a:latin typeface="Wingdings" pitchFamily="2" charset="2"/>
              </a:rPr>
              <a:t>快樂上學、平安回家</a:t>
            </a:r>
          </a:p>
          <a:p>
            <a:pPr eaLnBrk="1" hangingPunct="1">
              <a:spcBef>
                <a:spcPts val="1800"/>
              </a:spcBef>
              <a:buFont typeface="微軟正黑體" pitchFamily="34" charset="-120"/>
              <a:buNone/>
            </a:pPr>
            <a:r>
              <a:rPr lang="zh-TW" altLang="en-US" sz="2800" b="1" dirty="0" smtClean="0">
                <a:solidFill>
                  <a:srgbClr val="28571F"/>
                </a:solidFill>
                <a:latin typeface="Wingdings" pitchFamily="2" charset="2"/>
              </a:rPr>
              <a:t>☆生命是無價的，關心學童交通安全愛惜生命，是人文精神及生命教育的具體的展現</a:t>
            </a:r>
          </a:p>
          <a:p>
            <a:pPr eaLnBrk="1" hangingPunct="1">
              <a:spcBef>
                <a:spcPts val="1800"/>
              </a:spcBef>
              <a:buFont typeface="微軟正黑體" pitchFamily="34" charset="-120"/>
              <a:buNone/>
            </a:pPr>
            <a:r>
              <a:rPr lang="zh-TW" altLang="en-US" sz="2800" b="1" dirty="0" smtClean="0">
                <a:solidFill>
                  <a:srgbClr val="28571F"/>
                </a:solidFill>
                <a:latin typeface="Wingdings" pitchFamily="2" charset="2"/>
              </a:rPr>
              <a:t>☆尊重，關懷、禮讓，也才能創造前瞻有序的交通新世界</a:t>
            </a:r>
          </a:p>
        </p:txBody>
      </p:sp>
      <p:pic>
        <p:nvPicPr>
          <p:cNvPr id="5123" name="Picture 11" descr="http://www.cyes.ylc.edu.tw/traffic/obey/obey002.gif"/>
          <p:cNvPicPr>
            <a:picLocks noChangeAspect="1" noChangeArrowheads="1"/>
          </p:cNvPicPr>
          <p:nvPr/>
        </p:nvPicPr>
        <p:blipFill>
          <a:blip r:embed="rId2" r:link="rId3"/>
          <a:srcRect/>
          <a:stretch>
            <a:fillRect/>
          </a:stretch>
        </p:blipFill>
        <p:spPr bwMode="auto">
          <a:xfrm>
            <a:off x="7956550" y="5445125"/>
            <a:ext cx="863600" cy="863600"/>
          </a:xfrm>
          <a:prstGeom prst="rect">
            <a:avLst/>
          </a:prstGeom>
          <a:noFill/>
          <a:ln w="9525">
            <a:noFill/>
            <a:miter lim="800000"/>
            <a:headEnd/>
            <a:tailEnd/>
          </a:ln>
        </p:spPr>
      </p:pic>
      <p:pic>
        <p:nvPicPr>
          <p:cNvPr id="5124" name="Picture 12" descr="http://www.cyes.ylc.edu.tw/traffic/sigh/sigh035.gif"/>
          <p:cNvPicPr>
            <a:picLocks noChangeAspect="1" noChangeArrowheads="1"/>
          </p:cNvPicPr>
          <p:nvPr/>
        </p:nvPicPr>
        <p:blipFill>
          <a:blip r:embed="rId4" r:link="rId5"/>
          <a:srcRect/>
          <a:stretch>
            <a:fillRect/>
          </a:stretch>
        </p:blipFill>
        <p:spPr bwMode="auto">
          <a:xfrm>
            <a:off x="5867400" y="3068638"/>
            <a:ext cx="855663" cy="855662"/>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圖片 3"/>
          <p:cNvPicPr>
            <a:picLocks noChangeAspect="1"/>
          </p:cNvPicPr>
          <p:nvPr/>
        </p:nvPicPr>
        <p:blipFill>
          <a:blip r:embed="rId2"/>
          <a:srcRect/>
          <a:stretch>
            <a:fillRect/>
          </a:stretch>
        </p:blipFill>
        <p:spPr bwMode="auto">
          <a:xfrm>
            <a:off x="3563938" y="2997200"/>
            <a:ext cx="5384800" cy="2270125"/>
          </a:xfrm>
          <a:prstGeom prst="rect">
            <a:avLst/>
          </a:prstGeom>
          <a:noFill/>
          <a:ln w="9525">
            <a:noFill/>
            <a:miter lim="800000"/>
            <a:headEnd/>
            <a:tailEnd/>
          </a:ln>
        </p:spPr>
      </p:pic>
      <p:sp>
        <p:nvSpPr>
          <p:cNvPr id="8" name="Rectangle 9"/>
          <p:cNvSpPr txBox="1">
            <a:spLocks noChangeArrowheads="1"/>
          </p:cNvSpPr>
          <p:nvPr/>
        </p:nvSpPr>
        <p:spPr bwMode="auto">
          <a:xfrm>
            <a:off x="2771800" y="476672"/>
            <a:ext cx="3816423" cy="1136650"/>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dirty="0" smtClean="0">
                <a:ln>
                  <a:solidFill>
                    <a:srgbClr val="FCFCFC"/>
                  </a:solidFill>
                </a:ln>
                <a:latin typeface="標楷體" panose="03000509000000000000" pitchFamily="65" charset="-120"/>
              </a:rPr>
              <a:t>教學與活動</a:t>
            </a:r>
            <a:endParaRPr lang="en-US" altLang="zh-TW" sz="5400" dirty="0" smtClean="0">
              <a:ln>
                <a:solidFill>
                  <a:srgbClr val="FCFCFC"/>
                </a:solidFill>
              </a:ln>
              <a:latin typeface="標楷體" panose="03000509000000000000" pitchFamily="65" charset="-120"/>
            </a:endParaRPr>
          </a:p>
        </p:txBody>
      </p:sp>
      <p:sp>
        <p:nvSpPr>
          <p:cNvPr id="33795" name="矩形 4"/>
          <p:cNvSpPr>
            <a:spLocks noChangeArrowheads="1"/>
          </p:cNvSpPr>
          <p:nvPr/>
        </p:nvSpPr>
        <p:spPr bwMode="auto">
          <a:xfrm>
            <a:off x="3635375" y="5267325"/>
            <a:ext cx="5905500" cy="461963"/>
          </a:xfrm>
          <a:prstGeom prst="rect">
            <a:avLst/>
          </a:prstGeom>
          <a:noFill/>
          <a:ln w="9525">
            <a:noFill/>
            <a:miter lim="800000"/>
            <a:headEnd/>
            <a:tailEnd/>
          </a:ln>
        </p:spPr>
        <p:txBody>
          <a:bodyPr>
            <a:spAutoFit/>
          </a:bodyPr>
          <a:lstStyle/>
          <a:p>
            <a:pPr eaLnBrk="0" hangingPunct="0"/>
            <a:r>
              <a:rPr lang="zh-TW" altLang="en-US" sz="2400">
                <a:ea typeface="標楷體" pitchFamily="65" charset="-120"/>
                <a:hlinkClick r:id="rId3"/>
              </a:rPr>
              <a:t>http://163.26.175.21/sles812/?p=1063</a:t>
            </a:r>
            <a:endParaRPr lang="zh-TW" altLang="en-US" sz="2400">
              <a:ea typeface="標楷體" pitchFamily="65" charset="-120"/>
            </a:endParaRPr>
          </a:p>
        </p:txBody>
      </p:sp>
      <p:sp>
        <p:nvSpPr>
          <p:cNvPr id="33796" name="文字方塊 5"/>
          <p:cNvSpPr txBox="1">
            <a:spLocks noChangeArrowheads="1"/>
          </p:cNvSpPr>
          <p:nvPr/>
        </p:nvSpPr>
        <p:spPr bwMode="auto">
          <a:xfrm>
            <a:off x="3816350" y="1989138"/>
            <a:ext cx="5543550" cy="368300"/>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除公佈欄張貼，利用</a:t>
            </a:r>
            <a:r>
              <a:rPr lang="en-US" altLang="zh-TW" b="1" dirty="0">
                <a:solidFill>
                  <a:srgbClr val="FFFF00"/>
                </a:solidFill>
                <a:latin typeface="微軟正黑體" panose="020B0604030504040204" pitchFamily="34" charset="-120"/>
                <a:ea typeface="微軟正黑體" panose="020B0604030504040204" pitchFamily="34" charset="-120"/>
              </a:rPr>
              <a:t>QR</a:t>
            </a:r>
            <a:r>
              <a:rPr lang="zh-TW" altLang="en-US" b="1" dirty="0">
                <a:solidFill>
                  <a:srgbClr val="FFFF00"/>
                </a:solidFill>
                <a:latin typeface="微軟正黑體" panose="020B0604030504040204" pitchFamily="34" charset="-120"/>
                <a:ea typeface="微軟正黑體" panose="020B0604030504040204" pitchFamily="34" charset="-120"/>
              </a:rPr>
              <a:t> </a:t>
            </a:r>
            <a:r>
              <a:rPr lang="en-US" altLang="zh-TW" b="1" dirty="0">
                <a:solidFill>
                  <a:srgbClr val="FFFF00"/>
                </a:solidFill>
                <a:latin typeface="微軟正黑體" panose="020B0604030504040204" pitchFamily="34" charset="-120"/>
                <a:ea typeface="微軟正黑體" panose="020B0604030504040204" pitchFamily="34" charset="-120"/>
              </a:rPr>
              <a:t>CODE</a:t>
            </a:r>
            <a:r>
              <a:rPr lang="zh-TW" altLang="en-US" b="1" dirty="0">
                <a:solidFill>
                  <a:srgbClr val="FFFF00"/>
                </a:solidFill>
                <a:latin typeface="微軟正黑體" panose="020B0604030504040204" pitchFamily="34" charset="-120"/>
                <a:ea typeface="微軟正黑體" panose="020B0604030504040204" pitchFamily="34" charset="-120"/>
              </a:rPr>
              <a:t>提供校園安全資訊</a:t>
            </a:r>
          </a:p>
        </p:txBody>
      </p:sp>
      <p:pic>
        <p:nvPicPr>
          <p:cNvPr id="33797" name="圖片 8"/>
          <p:cNvPicPr>
            <a:picLocks noChangeAspect="1"/>
          </p:cNvPicPr>
          <p:nvPr/>
        </p:nvPicPr>
        <p:blipFill>
          <a:blip r:embed="rId4"/>
          <a:srcRect/>
          <a:stretch>
            <a:fillRect/>
          </a:stretch>
        </p:blipFill>
        <p:spPr bwMode="auto">
          <a:xfrm>
            <a:off x="250825" y="1844675"/>
            <a:ext cx="3200400" cy="443706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txBox="1">
            <a:spLocks noChangeArrowheads="1"/>
          </p:cNvSpPr>
          <p:nvPr/>
        </p:nvSpPr>
        <p:spPr bwMode="auto">
          <a:xfrm>
            <a:off x="2771800" y="476672"/>
            <a:ext cx="3816423" cy="1136650"/>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dirty="0" smtClean="0">
                <a:ln>
                  <a:solidFill>
                    <a:srgbClr val="FCFCFC"/>
                  </a:solidFill>
                </a:ln>
                <a:latin typeface="標楷體" panose="03000509000000000000" pitchFamily="65" charset="-120"/>
              </a:rPr>
              <a:t>教學與活動</a:t>
            </a:r>
            <a:endParaRPr lang="en-US" altLang="zh-TW" sz="5400" dirty="0" smtClean="0">
              <a:ln>
                <a:solidFill>
                  <a:srgbClr val="FCFCFC"/>
                </a:solidFill>
              </a:ln>
              <a:latin typeface="標楷體" panose="03000509000000000000" pitchFamily="65"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294621"/>
            <a:ext cx="6970008" cy="5550803"/>
          </a:xfrm>
          <a:prstGeom prst="rect">
            <a:avLst/>
          </a:prstGeom>
        </p:spPr>
      </p:pic>
    </p:spTree>
    <p:extLst>
      <p:ext uri="{BB962C8B-B14F-4D97-AF65-F5344CB8AC3E}">
        <p14:creationId xmlns:p14="http://schemas.microsoft.com/office/powerpoint/2010/main" val="3022002367"/>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txBox="1">
            <a:spLocks noChangeArrowheads="1"/>
          </p:cNvSpPr>
          <p:nvPr/>
        </p:nvSpPr>
        <p:spPr bwMode="auto">
          <a:xfrm>
            <a:off x="2771800" y="476672"/>
            <a:ext cx="3816423" cy="1136650"/>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dirty="0" smtClean="0">
                <a:ln>
                  <a:solidFill>
                    <a:srgbClr val="FCFCFC"/>
                  </a:solidFill>
                </a:ln>
                <a:latin typeface="標楷體" panose="03000509000000000000" pitchFamily="65" charset="-120"/>
              </a:rPr>
              <a:t>教學與活動</a:t>
            </a:r>
            <a:endParaRPr lang="en-US" altLang="zh-TW" sz="5400" dirty="0" smtClean="0">
              <a:ln>
                <a:solidFill>
                  <a:srgbClr val="FCFCFC"/>
                </a:solidFill>
              </a:ln>
              <a:latin typeface="標楷體" panose="03000509000000000000" pitchFamily="65"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2156" y="1340768"/>
            <a:ext cx="6895710" cy="5517232"/>
          </a:xfrm>
          <a:prstGeom prst="rect">
            <a:avLst/>
          </a:prstGeom>
        </p:spPr>
      </p:pic>
    </p:spTree>
    <p:extLst>
      <p:ext uri="{BB962C8B-B14F-4D97-AF65-F5344CB8AC3E}">
        <p14:creationId xmlns:p14="http://schemas.microsoft.com/office/powerpoint/2010/main" val="1116714239"/>
      </p:ext>
    </p:extLst>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9"/>
          <p:cNvSpPr>
            <a:spLocks noGrp="1" noChangeArrowheads="1"/>
          </p:cNvSpPr>
          <p:nvPr>
            <p:ph type="title" idx="4294967295"/>
          </p:nvPr>
        </p:nvSpPr>
        <p:spPr>
          <a:xfrm>
            <a:off x="2483769" y="548680"/>
            <a:ext cx="3744416" cy="1079525"/>
          </a:xfrm>
          <a:extLst/>
        </p:spPr>
        <p:txBody>
          <a:bodyPr/>
          <a:lstStyle/>
          <a:p>
            <a:pPr eaLnBrk="1" hangingPunct="1">
              <a:defRPr/>
            </a:pPr>
            <a:r>
              <a:rPr lang="zh-TW" altLang="en-US" sz="5400" dirty="0">
                <a:ln>
                  <a:solidFill>
                    <a:srgbClr val="FCFCFC"/>
                  </a:solidFill>
                </a:ln>
                <a:latin typeface="標楷體" pitchFamily="65" charset="-120"/>
                <a:ea typeface="標楷體" panose="03000509000000000000" pitchFamily="65" charset="-120"/>
                <a:cs typeface="+mj-cs"/>
              </a:rPr>
              <a:t>教學與活動</a:t>
            </a:r>
            <a:endParaRPr lang="en-US" altLang="zh-TW" sz="5400" dirty="0">
              <a:ln>
                <a:solidFill>
                  <a:srgbClr val="FCFCFC"/>
                </a:solidFill>
              </a:ln>
              <a:latin typeface="標楷體" pitchFamily="65" charset="-120"/>
              <a:ea typeface="標楷體" panose="03000509000000000000" pitchFamily="65" charset="-120"/>
              <a:cs typeface="+mj-cs"/>
            </a:endParaRPr>
          </a:p>
        </p:txBody>
      </p:sp>
      <p:sp>
        <p:nvSpPr>
          <p:cNvPr id="34818" name="Rectangle 10"/>
          <p:cNvSpPr>
            <a:spLocks noGrp="1" noChangeArrowheads="1"/>
          </p:cNvSpPr>
          <p:nvPr>
            <p:ph type="body" idx="4294967295"/>
          </p:nvPr>
        </p:nvSpPr>
        <p:spPr>
          <a:xfrm>
            <a:off x="439738" y="1392238"/>
            <a:ext cx="8229600" cy="1081087"/>
          </a:xfrm>
        </p:spPr>
        <p:txBody>
          <a:bodyPr/>
          <a:lstStyle/>
          <a:p>
            <a:pPr eaLnBrk="1" hangingPunct="1">
              <a:spcBef>
                <a:spcPts val="1800"/>
              </a:spcBef>
              <a:buFont typeface="微軟正黑體" pitchFamily="34" charset="-120"/>
              <a:buNone/>
            </a:pPr>
            <a:r>
              <a:rPr lang="zh-TW" altLang="en-US" sz="2800" dirty="0" smtClean="0"/>
              <a:t>舉辦全校性交通安全相關活動及比賽</a:t>
            </a:r>
          </a:p>
        </p:txBody>
      </p:sp>
      <p:pic>
        <p:nvPicPr>
          <p:cNvPr id="34819" name="圖片 1"/>
          <p:cNvPicPr>
            <a:picLocks noChangeAspect="1"/>
          </p:cNvPicPr>
          <p:nvPr/>
        </p:nvPicPr>
        <p:blipFill>
          <a:blip r:embed="rId2"/>
          <a:srcRect l="13760" r="3607"/>
          <a:stretch>
            <a:fillRect/>
          </a:stretch>
        </p:blipFill>
        <p:spPr bwMode="auto">
          <a:xfrm>
            <a:off x="319088" y="1917700"/>
            <a:ext cx="3038475" cy="2074863"/>
          </a:xfrm>
          <a:prstGeom prst="rect">
            <a:avLst/>
          </a:prstGeom>
          <a:noFill/>
          <a:ln w="9525">
            <a:noFill/>
            <a:miter lim="800000"/>
            <a:headEnd/>
            <a:tailEnd/>
          </a:ln>
        </p:spPr>
      </p:pic>
      <p:sp>
        <p:nvSpPr>
          <p:cNvPr id="34820" name="文字方塊 2"/>
          <p:cNvSpPr txBox="1">
            <a:spLocks noChangeArrowheads="1"/>
          </p:cNvSpPr>
          <p:nvPr/>
        </p:nvSpPr>
        <p:spPr bwMode="auto">
          <a:xfrm>
            <a:off x="696913" y="3500438"/>
            <a:ext cx="2459037" cy="368300"/>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高年級腳踏車障礙賽</a:t>
            </a:r>
          </a:p>
        </p:txBody>
      </p:sp>
      <p:pic>
        <p:nvPicPr>
          <p:cNvPr id="34821" name="圖片 3"/>
          <p:cNvPicPr>
            <a:picLocks noChangeAspect="1"/>
          </p:cNvPicPr>
          <p:nvPr/>
        </p:nvPicPr>
        <p:blipFill>
          <a:blip r:embed="rId3"/>
          <a:srcRect/>
          <a:stretch>
            <a:fillRect/>
          </a:stretch>
        </p:blipFill>
        <p:spPr bwMode="auto">
          <a:xfrm>
            <a:off x="3459163" y="1933575"/>
            <a:ext cx="2703512" cy="2073275"/>
          </a:xfrm>
          <a:prstGeom prst="rect">
            <a:avLst/>
          </a:prstGeom>
          <a:noFill/>
          <a:ln w="9525">
            <a:noFill/>
            <a:miter lim="800000"/>
            <a:headEnd/>
            <a:tailEnd/>
          </a:ln>
        </p:spPr>
      </p:pic>
      <p:pic>
        <p:nvPicPr>
          <p:cNvPr id="34822" name="圖片 4"/>
          <p:cNvPicPr>
            <a:picLocks noChangeAspect="1"/>
          </p:cNvPicPr>
          <p:nvPr/>
        </p:nvPicPr>
        <p:blipFill>
          <a:blip r:embed="rId4"/>
          <a:srcRect l="13217"/>
          <a:stretch>
            <a:fillRect/>
          </a:stretch>
        </p:blipFill>
        <p:spPr bwMode="auto">
          <a:xfrm>
            <a:off x="319088" y="4098925"/>
            <a:ext cx="3038475" cy="2330450"/>
          </a:xfrm>
          <a:prstGeom prst="rect">
            <a:avLst/>
          </a:prstGeom>
          <a:noFill/>
          <a:ln w="9525">
            <a:noFill/>
            <a:miter lim="800000"/>
            <a:headEnd/>
            <a:tailEnd/>
          </a:ln>
        </p:spPr>
      </p:pic>
      <p:sp>
        <p:nvSpPr>
          <p:cNvPr id="34823" name="文字方塊 8"/>
          <p:cNvSpPr txBox="1">
            <a:spLocks noChangeArrowheads="1"/>
          </p:cNvSpPr>
          <p:nvPr/>
        </p:nvSpPr>
        <p:spPr bwMode="auto">
          <a:xfrm>
            <a:off x="811213" y="6059488"/>
            <a:ext cx="2054225" cy="369332"/>
          </a:xfrm>
          <a:prstGeom prst="rect">
            <a:avLst/>
          </a:prstGeom>
          <a:noFill/>
          <a:ln w="9525">
            <a:noFill/>
            <a:miter lim="800000"/>
            <a:headEnd/>
            <a:tailEnd/>
          </a:ln>
        </p:spPr>
        <p:txBody>
          <a:bodyPr>
            <a:spAutoFit/>
          </a:bodyPr>
          <a:lstStyle/>
          <a:p>
            <a:pPr eaLnBrk="0" hangingPunct="0"/>
            <a:r>
              <a:rPr lang="zh-TW" altLang="en-US" b="1" dirty="0" smtClean="0">
                <a:solidFill>
                  <a:srgbClr val="0000FF"/>
                </a:solidFill>
                <a:latin typeface="微軟正黑體" panose="020B0604030504040204" pitchFamily="34" charset="-120"/>
                <a:ea typeface="微軟正黑體" panose="020B0604030504040204" pitchFamily="34" charset="-120"/>
              </a:rPr>
              <a:t>交通標誌</a:t>
            </a:r>
            <a:r>
              <a:rPr lang="zh-TW" altLang="en-US" b="1" dirty="0">
                <a:solidFill>
                  <a:srgbClr val="0000FF"/>
                </a:solidFill>
                <a:latin typeface="微軟正黑體" panose="020B0604030504040204" pitchFamily="34" charset="-120"/>
                <a:ea typeface="微軟正黑體" panose="020B0604030504040204" pitchFamily="34" charset="-120"/>
              </a:rPr>
              <a:t>辨識競賽</a:t>
            </a:r>
            <a:endParaRPr lang="en-US" altLang="zh-TW" b="1" dirty="0">
              <a:solidFill>
                <a:srgbClr val="0000FF"/>
              </a:solidFill>
              <a:latin typeface="微軟正黑體" panose="020B0604030504040204" pitchFamily="34" charset="-120"/>
              <a:ea typeface="微軟正黑體" panose="020B0604030504040204" pitchFamily="34" charset="-120"/>
            </a:endParaRPr>
          </a:p>
        </p:txBody>
      </p:sp>
      <p:pic>
        <p:nvPicPr>
          <p:cNvPr id="34824" name="圖片 5"/>
          <p:cNvPicPr>
            <a:picLocks noChangeAspect="1"/>
          </p:cNvPicPr>
          <p:nvPr/>
        </p:nvPicPr>
        <p:blipFill>
          <a:blip r:embed="rId5"/>
          <a:srcRect/>
          <a:stretch>
            <a:fillRect/>
          </a:stretch>
        </p:blipFill>
        <p:spPr bwMode="auto">
          <a:xfrm>
            <a:off x="6251575" y="2000250"/>
            <a:ext cx="2820988" cy="1939925"/>
          </a:xfrm>
          <a:prstGeom prst="rect">
            <a:avLst/>
          </a:prstGeom>
          <a:noFill/>
          <a:ln w="9525">
            <a:noFill/>
            <a:miter lim="800000"/>
            <a:headEnd/>
            <a:tailEnd/>
          </a:ln>
        </p:spPr>
      </p:pic>
      <p:pic>
        <p:nvPicPr>
          <p:cNvPr id="34825" name="圖片 7"/>
          <p:cNvPicPr>
            <a:picLocks noChangeAspect="1"/>
          </p:cNvPicPr>
          <p:nvPr/>
        </p:nvPicPr>
        <p:blipFill>
          <a:blip r:embed="rId6"/>
          <a:srcRect/>
          <a:stretch>
            <a:fillRect/>
          </a:stretch>
        </p:blipFill>
        <p:spPr bwMode="auto">
          <a:xfrm>
            <a:off x="6251575" y="4365625"/>
            <a:ext cx="2820988" cy="1784350"/>
          </a:xfrm>
          <a:prstGeom prst="rect">
            <a:avLst/>
          </a:prstGeom>
          <a:noFill/>
          <a:ln w="9525">
            <a:noFill/>
            <a:miter lim="800000"/>
            <a:headEnd/>
            <a:tailEnd/>
          </a:ln>
        </p:spPr>
      </p:pic>
      <p:pic>
        <p:nvPicPr>
          <p:cNvPr id="34826" name="圖片 9"/>
          <p:cNvPicPr>
            <a:picLocks noChangeAspect="1"/>
          </p:cNvPicPr>
          <p:nvPr/>
        </p:nvPicPr>
        <p:blipFill>
          <a:blip r:embed="rId7"/>
          <a:srcRect/>
          <a:stretch>
            <a:fillRect/>
          </a:stretch>
        </p:blipFill>
        <p:spPr bwMode="auto">
          <a:xfrm>
            <a:off x="3459163" y="4311650"/>
            <a:ext cx="2760662" cy="2111375"/>
          </a:xfrm>
          <a:prstGeom prst="rect">
            <a:avLst/>
          </a:prstGeom>
          <a:noFill/>
          <a:ln w="9525">
            <a:noFill/>
            <a:miter lim="800000"/>
            <a:headEnd/>
            <a:tailEnd/>
          </a:ln>
        </p:spPr>
      </p:pic>
      <p:sp>
        <p:nvSpPr>
          <p:cNvPr id="34827" name="文字方塊 6"/>
          <p:cNvSpPr txBox="1">
            <a:spLocks noChangeArrowheads="1"/>
          </p:cNvSpPr>
          <p:nvPr/>
        </p:nvSpPr>
        <p:spPr bwMode="auto">
          <a:xfrm>
            <a:off x="5135563" y="3998913"/>
            <a:ext cx="2052637" cy="369887"/>
          </a:xfrm>
          <a:prstGeom prst="rect">
            <a:avLst/>
          </a:prstGeom>
          <a:noFill/>
          <a:ln w="9525">
            <a:noFill/>
            <a:miter lim="800000"/>
            <a:headEnd/>
            <a:tailEnd/>
          </a:ln>
        </p:spPr>
        <p:txBody>
          <a:bodyPr>
            <a:spAutoFit/>
          </a:bodyPr>
          <a:lstStyle/>
          <a:p>
            <a:pPr eaLnBrk="0" hangingPunct="0"/>
            <a:r>
              <a:rPr lang="zh-TW" altLang="en-US" b="1" dirty="0">
                <a:solidFill>
                  <a:srgbClr val="0000FF"/>
                </a:solidFill>
                <a:latin typeface="微軟正黑體" panose="020B0604030504040204" pitchFamily="34" charset="-120"/>
                <a:ea typeface="微軟正黑體" panose="020B0604030504040204" pitchFamily="34" charset="-120"/>
              </a:rPr>
              <a:t>交通安全繪畫比賽</a:t>
            </a:r>
            <a:endParaRPr lang="en-US" altLang="zh-TW" b="1" dirty="0">
              <a:solidFill>
                <a:srgbClr val="0000FF"/>
              </a:solidFill>
              <a:latin typeface="微軟正黑體" panose="020B0604030504040204" pitchFamily="34" charset="-120"/>
              <a:ea typeface="微軟正黑體" panose="020B0604030504040204" pitchFamily="34" charset="-120"/>
            </a:endParaRPr>
          </a:p>
        </p:txBody>
      </p:sp>
    </p:spTree>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9"/>
          <p:cNvSpPr>
            <a:spLocks noGrp="1" noChangeArrowheads="1"/>
          </p:cNvSpPr>
          <p:nvPr>
            <p:ph type="title" idx="4294967295"/>
          </p:nvPr>
        </p:nvSpPr>
        <p:spPr>
          <a:xfrm>
            <a:off x="2483768" y="552051"/>
            <a:ext cx="3744416" cy="1079525"/>
          </a:xfrm>
          <a:extLst/>
        </p:spPr>
        <p:txBody>
          <a:bodyPr/>
          <a:lstStyle/>
          <a:p>
            <a:pPr eaLnBrk="1" hangingPunct="1">
              <a:defRPr/>
            </a:pPr>
            <a:r>
              <a:rPr lang="zh-TW" altLang="en-US" sz="5400" dirty="0">
                <a:ln>
                  <a:solidFill>
                    <a:srgbClr val="FCFCFC"/>
                  </a:solidFill>
                </a:ln>
                <a:latin typeface="標楷體" pitchFamily="65" charset="-120"/>
                <a:ea typeface="標楷體" panose="03000509000000000000" pitchFamily="65" charset="-120"/>
                <a:cs typeface="+mj-cs"/>
              </a:rPr>
              <a:t>教學與活動</a:t>
            </a:r>
            <a:endParaRPr lang="en-US" altLang="zh-TW" sz="5400" dirty="0">
              <a:ln>
                <a:solidFill>
                  <a:srgbClr val="FCFCFC"/>
                </a:solidFill>
              </a:ln>
              <a:latin typeface="標楷體" pitchFamily="65" charset="-120"/>
              <a:ea typeface="標楷體" panose="03000509000000000000" pitchFamily="65" charset="-120"/>
              <a:cs typeface="+mj-cs"/>
            </a:endParaRPr>
          </a:p>
        </p:txBody>
      </p:sp>
      <p:sp>
        <p:nvSpPr>
          <p:cNvPr id="35842" name="Rectangle 10"/>
          <p:cNvSpPr>
            <a:spLocks noGrp="1" noChangeArrowheads="1"/>
          </p:cNvSpPr>
          <p:nvPr>
            <p:ph type="body" idx="4294967295"/>
          </p:nvPr>
        </p:nvSpPr>
        <p:spPr>
          <a:xfrm>
            <a:off x="511175" y="1341438"/>
            <a:ext cx="8229600" cy="1081087"/>
          </a:xfrm>
        </p:spPr>
        <p:txBody>
          <a:bodyPr/>
          <a:lstStyle/>
          <a:p>
            <a:pPr eaLnBrk="1" hangingPunct="1">
              <a:spcBef>
                <a:spcPts val="1800"/>
              </a:spcBef>
              <a:buFont typeface="微軟正黑體" pitchFamily="34" charset="-120"/>
              <a:buNone/>
            </a:pPr>
            <a:r>
              <a:rPr lang="zh-TW" altLang="en-US" sz="2800" dirty="0" smtClean="0"/>
              <a:t>校外教學活動時辦理行前教育及安全門逃生演練</a:t>
            </a:r>
          </a:p>
        </p:txBody>
      </p:sp>
      <p:pic>
        <p:nvPicPr>
          <p:cNvPr id="35843" name="圖片 3"/>
          <p:cNvPicPr>
            <a:picLocks noChangeAspect="1"/>
          </p:cNvPicPr>
          <p:nvPr/>
        </p:nvPicPr>
        <p:blipFill>
          <a:blip r:embed="rId2"/>
          <a:srcRect/>
          <a:stretch>
            <a:fillRect/>
          </a:stretch>
        </p:blipFill>
        <p:spPr bwMode="auto">
          <a:xfrm>
            <a:off x="842963" y="1863725"/>
            <a:ext cx="3563937" cy="2005013"/>
          </a:xfrm>
          <a:prstGeom prst="rect">
            <a:avLst/>
          </a:prstGeom>
          <a:noFill/>
          <a:ln w="9525">
            <a:noFill/>
            <a:miter lim="800000"/>
            <a:headEnd/>
            <a:tailEnd/>
          </a:ln>
        </p:spPr>
      </p:pic>
      <p:pic>
        <p:nvPicPr>
          <p:cNvPr id="35844" name="圖片 5"/>
          <p:cNvPicPr>
            <a:picLocks noChangeAspect="1"/>
          </p:cNvPicPr>
          <p:nvPr/>
        </p:nvPicPr>
        <p:blipFill>
          <a:blip r:embed="rId3"/>
          <a:srcRect/>
          <a:stretch>
            <a:fillRect/>
          </a:stretch>
        </p:blipFill>
        <p:spPr bwMode="auto">
          <a:xfrm>
            <a:off x="4738688" y="1863725"/>
            <a:ext cx="3556000" cy="2000250"/>
          </a:xfrm>
          <a:prstGeom prst="rect">
            <a:avLst/>
          </a:prstGeom>
          <a:noFill/>
          <a:ln w="9525">
            <a:noFill/>
            <a:miter lim="800000"/>
            <a:headEnd/>
            <a:tailEnd/>
          </a:ln>
        </p:spPr>
      </p:pic>
      <p:pic>
        <p:nvPicPr>
          <p:cNvPr id="35845" name="圖片 1"/>
          <p:cNvPicPr>
            <a:picLocks noChangeAspect="1"/>
          </p:cNvPicPr>
          <p:nvPr/>
        </p:nvPicPr>
        <p:blipFill>
          <a:blip r:embed="rId4"/>
          <a:srcRect/>
          <a:stretch>
            <a:fillRect/>
          </a:stretch>
        </p:blipFill>
        <p:spPr bwMode="auto">
          <a:xfrm>
            <a:off x="6154738" y="3905250"/>
            <a:ext cx="2139950" cy="2852738"/>
          </a:xfrm>
          <a:prstGeom prst="rect">
            <a:avLst/>
          </a:prstGeom>
          <a:noFill/>
          <a:ln w="9525">
            <a:noFill/>
            <a:miter lim="800000"/>
            <a:headEnd/>
            <a:tailEnd/>
          </a:ln>
        </p:spPr>
      </p:pic>
      <p:pic>
        <p:nvPicPr>
          <p:cNvPr id="35846" name="圖片 2"/>
          <p:cNvPicPr>
            <a:picLocks noChangeAspect="1"/>
          </p:cNvPicPr>
          <p:nvPr/>
        </p:nvPicPr>
        <p:blipFill>
          <a:blip r:embed="rId5"/>
          <a:srcRect/>
          <a:stretch>
            <a:fillRect/>
          </a:stretch>
        </p:blipFill>
        <p:spPr bwMode="auto">
          <a:xfrm>
            <a:off x="842963" y="3922713"/>
            <a:ext cx="2216150" cy="2957512"/>
          </a:xfrm>
          <a:prstGeom prst="rect">
            <a:avLst/>
          </a:prstGeom>
          <a:noFill/>
          <a:ln w="9525">
            <a:noFill/>
            <a:miter lim="800000"/>
            <a:headEnd/>
            <a:tailEnd/>
          </a:ln>
        </p:spPr>
      </p:pic>
      <p:pic>
        <p:nvPicPr>
          <p:cNvPr id="35847" name="圖片 7"/>
          <p:cNvPicPr>
            <a:picLocks noChangeAspect="1"/>
          </p:cNvPicPr>
          <p:nvPr/>
        </p:nvPicPr>
        <p:blipFill>
          <a:blip r:embed="rId6"/>
          <a:srcRect/>
          <a:stretch>
            <a:fillRect/>
          </a:stretch>
        </p:blipFill>
        <p:spPr bwMode="auto">
          <a:xfrm>
            <a:off x="3492500" y="3905250"/>
            <a:ext cx="2206625" cy="2943225"/>
          </a:xfrm>
          <a:prstGeom prst="rect">
            <a:avLst/>
          </a:prstGeom>
          <a:noFill/>
          <a:ln w="9525">
            <a:noFill/>
            <a:miter lim="800000"/>
            <a:headEnd/>
            <a:tailEnd/>
          </a:ln>
        </p:spPr>
      </p:pic>
      <p:sp>
        <p:nvSpPr>
          <p:cNvPr id="35848" name="文字方塊 8"/>
          <p:cNvSpPr txBox="1">
            <a:spLocks noChangeArrowheads="1"/>
          </p:cNvSpPr>
          <p:nvPr/>
        </p:nvSpPr>
        <p:spPr bwMode="auto">
          <a:xfrm>
            <a:off x="3457575" y="6375400"/>
            <a:ext cx="2457450" cy="369888"/>
          </a:xfrm>
          <a:prstGeom prst="rect">
            <a:avLst/>
          </a:prstGeom>
          <a:noFill/>
          <a:ln w="9525">
            <a:noFill/>
            <a:miter lim="800000"/>
            <a:headEnd/>
            <a:tailEnd/>
          </a:ln>
        </p:spPr>
        <p:txBody>
          <a:bodyPr>
            <a:spAutoFit/>
          </a:bodyPr>
          <a:lstStyle/>
          <a:p>
            <a:pPr eaLnBrk="0" hangingPunct="0"/>
            <a:r>
              <a:rPr lang="zh-TW" altLang="en-US" b="1">
                <a:solidFill>
                  <a:srgbClr val="FFFF00"/>
                </a:solidFill>
                <a:latin typeface="微軟正黑體" panose="020B0604030504040204" pitchFamily="34" charset="-120"/>
                <a:ea typeface="微軟正黑體" panose="020B0604030504040204" pitchFamily="34" charset="-120"/>
              </a:rPr>
              <a:t>學生打開緊急安全門</a:t>
            </a:r>
          </a:p>
        </p:txBody>
      </p:sp>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9"/>
          <p:cNvSpPr>
            <a:spLocks noGrp="1" noChangeArrowheads="1"/>
          </p:cNvSpPr>
          <p:nvPr>
            <p:ph type="title" idx="4294967295"/>
          </p:nvPr>
        </p:nvSpPr>
        <p:spPr>
          <a:xfrm>
            <a:off x="2483768" y="552051"/>
            <a:ext cx="3744416" cy="1079525"/>
          </a:xfrm>
          <a:extLst/>
        </p:spPr>
        <p:txBody>
          <a:bodyPr/>
          <a:lstStyle/>
          <a:p>
            <a:pPr eaLnBrk="1" hangingPunct="1">
              <a:defRPr/>
            </a:pPr>
            <a:r>
              <a:rPr lang="zh-TW" altLang="en-US" sz="5400" dirty="0">
                <a:ln>
                  <a:solidFill>
                    <a:srgbClr val="FCFCFC"/>
                  </a:solidFill>
                </a:ln>
                <a:latin typeface="標楷體" pitchFamily="65" charset="-120"/>
                <a:ea typeface="標楷體" panose="03000509000000000000" pitchFamily="65" charset="-120"/>
                <a:cs typeface="+mj-cs"/>
              </a:rPr>
              <a:t>教學與活動</a:t>
            </a:r>
            <a:endParaRPr lang="en-US" altLang="zh-TW" sz="5400" dirty="0">
              <a:ln>
                <a:solidFill>
                  <a:srgbClr val="FCFCFC"/>
                </a:solidFill>
              </a:ln>
              <a:latin typeface="標楷體" pitchFamily="65" charset="-120"/>
              <a:ea typeface="標楷體" panose="03000509000000000000" pitchFamily="65" charset="-120"/>
              <a:cs typeface="+mj-cs"/>
            </a:endParaRPr>
          </a:p>
        </p:txBody>
      </p:sp>
      <p:sp>
        <p:nvSpPr>
          <p:cNvPr id="36866" name="Rectangle 10"/>
          <p:cNvSpPr>
            <a:spLocks noGrp="1" noChangeArrowheads="1"/>
          </p:cNvSpPr>
          <p:nvPr>
            <p:ph type="body" idx="4294967295"/>
          </p:nvPr>
        </p:nvSpPr>
        <p:spPr>
          <a:xfrm>
            <a:off x="511175" y="1341438"/>
            <a:ext cx="8229600" cy="1081087"/>
          </a:xfrm>
        </p:spPr>
        <p:txBody>
          <a:bodyPr/>
          <a:lstStyle/>
          <a:p>
            <a:pPr eaLnBrk="1" hangingPunct="1">
              <a:spcBef>
                <a:spcPts val="1800"/>
              </a:spcBef>
              <a:buFont typeface="微軟正黑體" pitchFamily="34" charset="-120"/>
              <a:buNone/>
            </a:pPr>
            <a:r>
              <a:rPr lang="zh-TW" altLang="en-US" sz="2800" dirty="0" smtClean="0"/>
              <a:t>辦理校外教學活動時，依規定對車輛安全檢查</a:t>
            </a:r>
          </a:p>
        </p:txBody>
      </p:sp>
      <p:pic>
        <p:nvPicPr>
          <p:cNvPr id="36867" name="圖片 2"/>
          <p:cNvPicPr>
            <a:picLocks noChangeAspect="1"/>
          </p:cNvPicPr>
          <p:nvPr/>
        </p:nvPicPr>
        <p:blipFill>
          <a:blip r:embed="rId2"/>
          <a:srcRect/>
          <a:stretch>
            <a:fillRect/>
          </a:stretch>
        </p:blipFill>
        <p:spPr bwMode="auto">
          <a:xfrm>
            <a:off x="617538" y="1916113"/>
            <a:ext cx="3978275" cy="2238375"/>
          </a:xfrm>
          <a:prstGeom prst="rect">
            <a:avLst/>
          </a:prstGeom>
          <a:noFill/>
          <a:ln w="9525">
            <a:noFill/>
            <a:miter lim="800000"/>
            <a:headEnd/>
            <a:tailEnd/>
          </a:ln>
        </p:spPr>
      </p:pic>
      <p:pic>
        <p:nvPicPr>
          <p:cNvPr id="36868" name="圖片 5"/>
          <p:cNvPicPr>
            <a:picLocks noChangeAspect="1"/>
          </p:cNvPicPr>
          <p:nvPr/>
        </p:nvPicPr>
        <p:blipFill>
          <a:blip r:embed="rId3"/>
          <a:srcRect/>
          <a:stretch>
            <a:fillRect/>
          </a:stretch>
        </p:blipFill>
        <p:spPr bwMode="auto">
          <a:xfrm>
            <a:off x="617538" y="4257675"/>
            <a:ext cx="3978275" cy="2238375"/>
          </a:xfrm>
          <a:prstGeom prst="rect">
            <a:avLst/>
          </a:prstGeom>
          <a:noFill/>
          <a:ln w="9525">
            <a:noFill/>
            <a:miter lim="800000"/>
            <a:headEnd/>
            <a:tailEnd/>
          </a:ln>
        </p:spPr>
      </p:pic>
      <p:pic>
        <p:nvPicPr>
          <p:cNvPr id="36869" name="圖片 3"/>
          <p:cNvPicPr>
            <a:picLocks noChangeAspect="1"/>
          </p:cNvPicPr>
          <p:nvPr/>
        </p:nvPicPr>
        <p:blipFill>
          <a:blip r:embed="rId4"/>
          <a:srcRect/>
          <a:stretch>
            <a:fillRect/>
          </a:stretch>
        </p:blipFill>
        <p:spPr bwMode="auto">
          <a:xfrm>
            <a:off x="5068888" y="1835150"/>
            <a:ext cx="3475037" cy="46609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Grp="1" noChangeArrowheads="1"/>
          </p:cNvSpPr>
          <p:nvPr>
            <p:ph type="title" idx="4294967295"/>
          </p:nvPr>
        </p:nvSpPr>
        <p:spPr>
          <a:xfrm>
            <a:off x="1547664" y="2564904"/>
            <a:ext cx="6192688" cy="1152128"/>
          </a:xfrm>
          <a:extLst/>
        </p:spPr>
        <p:txBody>
          <a:bodyPr/>
          <a:lstStyle/>
          <a:p>
            <a:pPr eaLnBrk="1" hangingPunct="1">
              <a:defRPr/>
            </a:pPr>
            <a:r>
              <a:rPr lang="zh-TW" altLang="en-US" sz="6600" dirty="0" smtClean="0">
                <a:ln>
                  <a:solidFill>
                    <a:srgbClr val="FCFCFC"/>
                  </a:solidFill>
                </a:ln>
                <a:effectLst>
                  <a:reflection blurRad="6350" stA="60000" endA="900" endPos="60000" dist="29997" dir="5400000" sy="-100000" algn="bl" rotWithShape="0"/>
                </a:effectLst>
                <a:latin typeface="標楷體" pitchFamily="65" charset="-120"/>
                <a:ea typeface="標楷體" panose="03000509000000000000" pitchFamily="65" charset="-120"/>
                <a:cs typeface="+mj-cs"/>
              </a:rPr>
              <a:t>交通安全與輔導</a:t>
            </a:r>
            <a:endParaRPr lang="en-US" altLang="zh-TW" sz="6600" dirty="0" smtClean="0">
              <a:ln>
                <a:solidFill>
                  <a:srgbClr val="FCFCFC"/>
                </a:solidFill>
              </a:ln>
              <a:effectLst>
                <a:reflection blurRad="6350" stA="60000" endA="900" endPos="60000" dist="29997" dir="5400000" sy="-100000" algn="bl" rotWithShape="0"/>
              </a:effectLst>
              <a:latin typeface="標楷體" pitchFamily="65" charset="-120"/>
              <a:ea typeface="標楷體" panose="03000509000000000000" pitchFamily="65" charset="-120"/>
              <a:cs typeface="+mj-cs"/>
            </a:endParaRPr>
          </a:p>
        </p:txBody>
      </p:sp>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9"/>
          <p:cNvSpPr>
            <a:spLocks noGrp="1" noChangeArrowheads="1"/>
          </p:cNvSpPr>
          <p:nvPr>
            <p:ph type="title" idx="4294967295"/>
          </p:nvPr>
        </p:nvSpPr>
        <p:spPr>
          <a:xfrm>
            <a:off x="2411760" y="404813"/>
            <a:ext cx="5997228" cy="1139825"/>
          </a:xfrm>
          <a:extLst/>
        </p:spPr>
        <p:txBody>
          <a:bodyPr/>
          <a:lstStyle/>
          <a:p>
            <a:pPr eaLnBrk="1" hangingPunct="1">
              <a:defRPr/>
            </a:pPr>
            <a:r>
              <a:rPr lang="zh-TW" altLang="en-US" sz="5400" dirty="0">
                <a:ln>
                  <a:solidFill>
                    <a:srgbClr val="FCFCFC"/>
                  </a:solidFill>
                </a:ln>
                <a:latin typeface="標楷體" pitchFamily="65" charset="-120"/>
                <a:ea typeface="標楷體" panose="03000509000000000000" pitchFamily="65" charset="-120"/>
                <a:cs typeface="+mj-cs"/>
              </a:rPr>
              <a:t>交通安全與輔導</a:t>
            </a:r>
          </a:p>
        </p:txBody>
      </p:sp>
      <p:sp>
        <p:nvSpPr>
          <p:cNvPr id="38914" name="Rectangle 10"/>
          <p:cNvSpPr>
            <a:spLocks noGrp="1" noChangeArrowheads="1"/>
          </p:cNvSpPr>
          <p:nvPr>
            <p:ph type="body" sz="half" idx="4294967295"/>
          </p:nvPr>
        </p:nvSpPr>
        <p:spPr>
          <a:xfrm>
            <a:off x="709613" y="1773238"/>
            <a:ext cx="6670699" cy="1152525"/>
          </a:xfrm>
        </p:spPr>
        <p:txBody>
          <a:bodyPr/>
          <a:lstStyle/>
          <a:p>
            <a:pPr eaLnBrk="1" hangingPunct="1">
              <a:spcBef>
                <a:spcPts val="1800"/>
              </a:spcBef>
              <a:buFont typeface="微軟正黑體" pitchFamily="34" charset="-120"/>
              <a:buNone/>
            </a:pPr>
            <a:r>
              <a:rPr lang="zh-TW" altLang="en-US" sz="2800" dirty="0" smtClean="0"/>
              <a:t>校內人車動線及車輛停放設施規劃良好，交通管制順暢</a:t>
            </a:r>
          </a:p>
        </p:txBody>
      </p:sp>
      <p:sp>
        <p:nvSpPr>
          <p:cNvPr id="38916" name="AutoShape 2"/>
          <p:cNvSpPr>
            <a:spLocks noChangeArrowheads="1"/>
          </p:cNvSpPr>
          <p:nvPr/>
        </p:nvSpPr>
        <p:spPr bwMode="auto">
          <a:xfrm>
            <a:off x="6084888" y="5876925"/>
            <a:ext cx="706437" cy="468313"/>
          </a:xfrm>
          <a:prstGeom prst="rightArrow">
            <a:avLst>
              <a:gd name="adj1" fmla="val 50000"/>
              <a:gd name="adj2" fmla="val 37712"/>
            </a:avLst>
          </a:prstGeom>
          <a:solidFill>
            <a:srgbClr val="FFFFFF"/>
          </a:solidFill>
          <a:ln w="9525">
            <a:solidFill>
              <a:srgbClr val="0000FF"/>
            </a:solidFill>
            <a:miter lim="800000"/>
            <a:headEnd/>
            <a:tailEnd/>
          </a:ln>
        </p:spPr>
        <p:txBody>
          <a:bodyPr/>
          <a:lstStyle/>
          <a:p>
            <a:pPr eaLnBrk="0" hangingPunct="0"/>
            <a:endParaRPr lang="zh-TW" altLang="en-US">
              <a:ea typeface="標楷體" pitchFamily="65" charset="-120"/>
            </a:endParaRPr>
          </a:p>
        </p:txBody>
      </p:sp>
      <p:sp>
        <p:nvSpPr>
          <p:cNvPr id="38917" name="AutoShape 3"/>
          <p:cNvSpPr>
            <a:spLocks noChangeArrowheads="1"/>
          </p:cNvSpPr>
          <p:nvPr/>
        </p:nvSpPr>
        <p:spPr bwMode="auto">
          <a:xfrm>
            <a:off x="3563938" y="5876925"/>
            <a:ext cx="708025" cy="468313"/>
          </a:xfrm>
          <a:prstGeom prst="rightArrow">
            <a:avLst>
              <a:gd name="adj1" fmla="val 50000"/>
              <a:gd name="adj2" fmla="val 37797"/>
            </a:avLst>
          </a:prstGeom>
          <a:solidFill>
            <a:srgbClr val="FFFFFF"/>
          </a:solidFill>
          <a:ln w="9525">
            <a:solidFill>
              <a:srgbClr val="FF0000"/>
            </a:solidFill>
            <a:miter lim="800000"/>
            <a:headEnd/>
            <a:tailEnd/>
          </a:ln>
        </p:spPr>
        <p:txBody>
          <a:bodyPr/>
          <a:lstStyle/>
          <a:p>
            <a:pPr eaLnBrk="0" hangingPunct="0"/>
            <a:endParaRPr lang="zh-TW" altLang="en-US">
              <a:ea typeface="標楷體" pitchFamily="65" charset="-120"/>
            </a:endParaRPr>
          </a:p>
        </p:txBody>
      </p:sp>
      <p:sp>
        <p:nvSpPr>
          <p:cNvPr id="38918" name="AutoShape 4"/>
          <p:cNvSpPr>
            <a:spLocks noChangeArrowheads="1"/>
          </p:cNvSpPr>
          <p:nvPr/>
        </p:nvSpPr>
        <p:spPr bwMode="auto">
          <a:xfrm>
            <a:off x="900113" y="5876925"/>
            <a:ext cx="706437" cy="468313"/>
          </a:xfrm>
          <a:prstGeom prst="rightArrow">
            <a:avLst>
              <a:gd name="adj1" fmla="val 50000"/>
              <a:gd name="adj2" fmla="val 37712"/>
            </a:avLst>
          </a:prstGeom>
          <a:solidFill>
            <a:srgbClr val="FFFFFF"/>
          </a:solidFill>
          <a:ln w="9525">
            <a:solidFill>
              <a:srgbClr val="FFC000"/>
            </a:solidFill>
            <a:miter lim="800000"/>
            <a:headEnd/>
            <a:tailEnd/>
          </a:ln>
        </p:spPr>
        <p:txBody>
          <a:bodyPr/>
          <a:lstStyle/>
          <a:p>
            <a:pPr eaLnBrk="0" hangingPunct="0"/>
            <a:endParaRPr lang="zh-TW" altLang="en-US">
              <a:ea typeface="標楷體" pitchFamily="65" charset="-120"/>
            </a:endParaRPr>
          </a:p>
        </p:txBody>
      </p:sp>
      <p:sp>
        <p:nvSpPr>
          <p:cNvPr id="38919"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zh-TW" altLang="en-US">
              <a:ea typeface="標楷體" pitchFamily="65" charset="-120"/>
            </a:endParaRPr>
          </a:p>
        </p:txBody>
      </p:sp>
      <p:sp>
        <p:nvSpPr>
          <p:cNvPr id="38920" name="矩形 10"/>
          <p:cNvSpPr>
            <a:spLocks noChangeArrowheads="1"/>
          </p:cNvSpPr>
          <p:nvPr/>
        </p:nvSpPr>
        <p:spPr bwMode="auto">
          <a:xfrm>
            <a:off x="6875463" y="5926138"/>
            <a:ext cx="1108075" cy="369887"/>
          </a:xfrm>
          <a:prstGeom prst="rect">
            <a:avLst/>
          </a:prstGeom>
          <a:noFill/>
          <a:ln w="9525">
            <a:noFill/>
            <a:miter lim="800000"/>
            <a:headEnd/>
            <a:tailEnd/>
          </a:ln>
        </p:spPr>
        <p:txBody>
          <a:bodyPr wrap="none">
            <a:spAutoFit/>
          </a:bodyPr>
          <a:lstStyle/>
          <a:p>
            <a:pPr eaLnBrk="0" hangingPunct="0"/>
            <a:r>
              <a:rPr lang="zh-TW" altLang="zh-TW" b="1" dirty="0">
                <a:latin typeface="華康行楷體W5"/>
                <a:ea typeface="標楷體" pitchFamily="65" charset="-120"/>
              </a:rPr>
              <a:t>汽車動線</a:t>
            </a:r>
            <a:endParaRPr lang="zh-TW" altLang="zh-TW" dirty="0">
              <a:latin typeface="華康行楷體W5"/>
              <a:ea typeface="標楷體" pitchFamily="65" charset="-120"/>
            </a:endParaRPr>
          </a:p>
        </p:txBody>
      </p:sp>
      <p:sp>
        <p:nvSpPr>
          <p:cNvPr id="38921" name="矩形 16"/>
          <p:cNvSpPr>
            <a:spLocks noChangeArrowheads="1"/>
          </p:cNvSpPr>
          <p:nvPr/>
        </p:nvSpPr>
        <p:spPr bwMode="auto">
          <a:xfrm>
            <a:off x="4214813" y="5926138"/>
            <a:ext cx="1108075" cy="369887"/>
          </a:xfrm>
          <a:prstGeom prst="rect">
            <a:avLst/>
          </a:prstGeom>
          <a:noFill/>
          <a:ln w="9525">
            <a:noFill/>
            <a:miter lim="800000"/>
            <a:headEnd/>
            <a:tailEnd/>
          </a:ln>
        </p:spPr>
        <p:txBody>
          <a:bodyPr wrap="none">
            <a:spAutoFit/>
          </a:bodyPr>
          <a:lstStyle/>
          <a:p>
            <a:pPr eaLnBrk="0" hangingPunct="0"/>
            <a:r>
              <a:rPr lang="zh-TW" altLang="en-US" b="1" dirty="0">
                <a:latin typeface="華康行楷體W5"/>
                <a:ea typeface="標楷體" pitchFamily="65" charset="-120"/>
              </a:rPr>
              <a:t>機</a:t>
            </a:r>
            <a:r>
              <a:rPr lang="zh-TW" altLang="zh-TW" b="1" dirty="0">
                <a:latin typeface="華康行楷體W5"/>
                <a:ea typeface="標楷體" pitchFamily="65" charset="-120"/>
              </a:rPr>
              <a:t>車動線</a:t>
            </a:r>
            <a:endParaRPr lang="zh-TW" altLang="zh-TW" dirty="0">
              <a:latin typeface="華康行楷體W5"/>
              <a:ea typeface="標楷體" pitchFamily="65" charset="-120"/>
            </a:endParaRPr>
          </a:p>
        </p:txBody>
      </p:sp>
      <p:sp>
        <p:nvSpPr>
          <p:cNvPr id="38922" name="矩形 17"/>
          <p:cNvSpPr>
            <a:spLocks noChangeArrowheads="1"/>
          </p:cNvSpPr>
          <p:nvPr/>
        </p:nvSpPr>
        <p:spPr bwMode="auto">
          <a:xfrm>
            <a:off x="1606550" y="5926138"/>
            <a:ext cx="1108075" cy="369887"/>
          </a:xfrm>
          <a:prstGeom prst="rect">
            <a:avLst/>
          </a:prstGeom>
          <a:noFill/>
          <a:ln w="9525">
            <a:noFill/>
            <a:miter lim="800000"/>
            <a:headEnd/>
            <a:tailEnd/>
          </a:ln>
        </p:spPr>
        <p:txBody>
          <a:bodyPr wrap="none">
            <a:spAutoFit/>
          </a:bodyPr>
          <a:lstStyle/>
          <a:p>
            <a:pPr eaLnBrk="0" hangingPunct="0"/>
            <a:r>
              <a:rPr lang="zh-TW" altLang="en-US" b="1" dirty="0">
                <a:latin typeface="華康行楷體W5"/>
                <a:ea typeface="標楷體" pitchFamily="65" charset="-120"/>
              </a:rPr>
              <a:t>步行</a:t>
            </a:r>
            <a:r>
              <a:rPr lang="zh-TW" altLang="zh-TW" b="1" dirty="0">
                <a:latin typeface="華康行楷體W5"/>
                <a:ea typeface="標楷體" pitchFamily="65" charset="-120"/>
              </a:rPr>
              <a:t>動線</a:t>
            </a:r>
            <a:endParaRPr lang="zh-TW" altLang="zh-TW" dirty="0">
              <a:latin typeface="華康行楷體W5"/>
              <a:ea typeface="標楷體" pitchFamily="65"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60676"/>
            <a:ext cx="9144000" cy="2687581"/>
          </a:xfrm>
          <a:prstGeom prst="rect">
            <a:avLst/>
          </a:prstGeom>
        </p:spPr>
      </p:pic>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
          <p:cNvSpPr>
            <a:spLocks noGrp="1" noChangeArrowheads="1"/>
          </p:cNvSpPr>
          <p:nvPr>
            <p:ph type="body" sz="half" idx="4294967295"/>
          </p:nvPr>
        </p:nvSpPr>
        <p:spPr>
          <a:xfrm>
            <a:off x="481013" y="1443038"/>
            <a:ext cx="8642350" cy="1079500"/>
          </a:xfrm>
        </p:spPr>
        <p:txBody>
          <a:bodyPr/>
          <a:lstStyle/>
          <a:p>
            <a:pPr eaLnBrk="1" hangingPunct="1">
              <a:spcBef>
                <a:spcPts val="1800"/>
              </a:spcBef>
              <a:buFont typeface="微軟正黑體" pitchFamily="34" charset="-120"/>
              <a:buNone/>
            </a:pPr>
            <a:r>
              <a:rPr lang="zh-TW" altLang="en-US" sz="2800" dirty="0" smtClean="0"/>
              <a:t>分析並建立學生上學路隊資料，以便調整交通措施 </a:t>
            </a:r>
          </a:p>
        </p:txBody>
      </p:sp>
      <p:pic>
        <p:nvPicPr>
          <p:cNvPr id="39938" name="圖片 1"/>
          <p:cNvPicPr>
            <a:picLocks noChangeAspect="1"/>
          </p:cNvPicPr>
          <p:nvPr/>
        </p:nvPicPr>
        <p:blipFill>
          <a:blip r:embed="rId2"/>
          <a:srcRect/>
          <a:stretch>
            <a:fillRect/>
          </a:stretch>
        </p:blipFill>
        <p:spPr bwMode="auto">
          <a:xfrm>
            <a:off x="323850" y="2425700"/>
            <a:ext cx="5184775" cy="3228975"/>
          </a:xfrm>
          <a:prstGeom prst="rect">
            <a:avLst/>
          </a:prstGeom>
          <a:noFill/>
          <a:ln w="9525">
            <a:noFill/>
            <a:miter lim="800000"/>
            <a:headEnd/>
            <a:tailEnd/>
          </a:ln>
        </p:spPr>
      </p:pic>
      <p:pic>
        <p:nvPicPr>
          <p:cNvPr id="39939" name="圖片 4"/>
          <p:cNvPicPr>
            <a:picLocks noChangeAspect="1"/>
          </p:cNvPicPr>
          <p:nvPr/>
        </p:nvPicPr>
        <p:blipFill>
          <a:blip r:embed="rId3"/>
          <a:srcRect/>
          <a:stretch>
            <a:fillRect/>
          </a:stretch>
        </p:blipFill>
        <p:spPr bwMode="auto">
          <a:xfrm>
            <a:off x="5292725" y="2425700"/>
            <a:ext cx="3625850" cy="3213100"/>
          </a:xfrm>
          <a:prstGeom prst="rect">
            <a:avLst/>
          </a:prstGeom>
          <a:noFill/>
          <a:ln w="9525">
            <a:noFill/>
            <a:miter lim="800000"/>
            <a:headEnd/>
            <a:tailEnd/>
          </a:ln>
        </p:spPr>
      </p:pic>
      <p:sp>
        <p:nvSpPr>
          <p:cNvPr id="39940" name="文字方塊 8"/>
          <p:cNvSpPr txBox="1">
            <a:spLocks noChangeArrowheads="1"/>
          </p:cNvSpPr>
          <p:nvPr/>
        </p:nvSpPr>
        <p:spPr bwMode="auto">
          <a:xfrm>
            <a:off x="1487488" y="5732463"/>
            <a:ext cx="2855912" cy="369332"/>
          </a:xfrm>
          <a:prstGeom prst="rect">
            <a:avLst/>
          </a:prstGeom>
          <a:noFill/>
          <a:ln w="9525">
            <a:noFill/>
            <a:miter lim="800000"/>
            <a:headEnd/>
            <a:tailEnd/>
          </a:ln>
        </p:spPr>
        <p:txBody>
          <a:bodyPr>
            <a:spAutoFit/>
          </a:bodyPr>
          <a:lstStyle/>
          <a:p>
            <a:pPr eaLnBrk="0" hangingPunct="0"/>
            <a:r>
              <a:rPr lang="zh-TW" altLang="en-US" b="1" dirty="0">
                <a:solidFill>
                  <a:srgbClr val="0000FF"/>
                </a:solidFill>
                <a:latin typeface="微軟正黑體" panose="020B0604030504040204" pitchFamily="34" charset="-120"/>
                <a:ea typeface="微軟正黑體" panose="020B0604030504040204" pitchFamily="34" charset="-120"/>
              </a:rPr>
              <a:t>機車接送</a:t>
            </a:r>
            <a:r>
              <a:rPr lang="zh-TW" altLang="en-US" b="1" dirty="0" smtClean="0">
                <a:solidFill>
                  <a:srgbClr val="0000FF"/>
                </a:solidFill>
                <a:latin typeface="微軟正黑體" panose="020B0604030504040204" pitchFamily="34" charset="-120"/>
                <a:ea typeface="微軟正黑體" panose="020B0604030504040204" pitchFamily="34" charset="-120"/>
              </a:rPr>
              <a:t>為主要</a:t>
            </a:r>
            <a:r>
              <a:rPr lang="zh-TW" altLang="en-US" b="1" dirty="0">
                <a:solidFill>
                  <a:srgbClr val="0000FF"/>
                </a:solidFill>
                <a:latin typeface="微軟正黑體" panose="020B0604030504040204" pitchFamily="34" charset="-120"/>
                <a:ea typeface="微軟正黑體" panose="020B0604030504040204" pitchFamily="34" charset="-120"/>
              </a:rPr>
              <a:t>交通工具</a:t>
            </a:r>
          </a:p>
        </p:txBody>
      </p:sp>
      <p:sp>
        <p:nvSpPr>
          <p:cNvPr id="7"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
          <p:cNvSpPr>
            <a:spLocks noGrp="1" noChangeArrowheads="1"/>
          </p:cNvSpPr>
          <p:nvPr>
            <p:ph type="body" sz="half" idx="4294967295"/>
          </p:nvPr>
        </p:nvSpPr>
        <p:spPr>
          <a:xfrm>
            <a:off x="481013" y="1443038"/>
            <a:ext cx="8642350" cy="1079500"/>
          </a:xfrm>
        </p:spPr>
        <p:txBody>
          <a:bodyPr/>
          <a:lstStyle/>
          <a:p>
            <a:pPr eaLnBrk="1" hangingPunct="1">
              <a:spcBef>
                <a:spcPts val="1800"/>
              </a:spcBef>
              <a:buFont typeface="微軟正黑體" pitchFamily="34" charset="-120"/>
              <a:buNone/>
            </a:pPr>
            <a:r>
              <a:rPr lang="zh-TW" altLang="en-US" sz="2800" dirty="0" smtClean="0">
                <a:latin typeface="Calibri" pitchFamily="34" charset="0"/>
                <a:cs typeface="Calibri" pitchFamily="34" charset="0"/>
              </a:rPr>
              <a:t>分析並建立學生放學及安親班資料，調整交通措施 </a:t>
            </a:r>
          </a:p>
        </p:txBody>
      </p:sp>
      <p:pic>
        <p:nvPicPr>
          <p:cNvPr id="40962" name="圖片 3"/>
          <p:cNvPicPr>
            <a:picLocks noChangeAspect="1"/>
          </p:cNvPicPr>
          <p:nvPr/>
        </p:nvPicPr>
        <p:blipFill>
          <a:blip r:embed="rId2"/>
          <a:srcRect/>
          <a:stretch>
            <a:fillRect/>
          </a:stretch>
        </p:blipFill>
        <p:spPr bwMode="auto">
          <a:xfrm>
            <a:off x="5364163" y="2420938"/>
            <a:ext cx="3543300" cy="3371850"/>
          </a:xfrm>
          <a:prstGeom prst="rect">
            <a:avLst/>
          </a:prstGeom>
          <a:noFill/>
          <a:ln w="9525">
            <a:noFill/>
            <a:miter lim="800000"/>
            <a:headEnd/>
            <a:tailEnd/>
          </a:ln>
        </p:spPr>
      </p:pic>
      <p:sp>
        <p:nvSpPr>
          <p:cNvPr id="40963" name="文字方塊 7"/>
          <p:cNvSpPr txBox="1">
            <a:spLocks noChangeArrowheads="1"/>
          </p:cNvSpPr>
          <p:nvPr/>
        </p:nvSpPr>
        <p:spPr bwMode="auto">
          <a:xfrm>
            <a:off x="900113" y="5818188"/>
            <a:ext cx="5040312" cy="369887"/>
          </a:xfrm>
          <a:prstGeom prst="rect">
            <a:avLst/>
          </a:prstGeom>
          <a:noFill/>
          <a:ln w="9525">
            <a:noFill/>
            <a:miter lim="800000"/>
            <a:headEnd/>
            <a:tailEnd/>
          </a:ln>
        </p:spPr>
        <p:txBody>
          <a:bodyPr>
            <a:spAutoFit/>
          </a:bodyPr>
          <a:lstStyle/>
          <a:p>
            <a:pPr eaLnBrk="0" hangingPunct="0"/>
            <a:r>
              <a:rPr lang="zh-TW" altLang="en-US" b="1" dirty="0">
                <a:solidFill>
                  <a:srgbClr val="0000FF"/>
                </a:solidFill>
                <a:latin typeface="微軟正黑體" panose="020B0604030504040204" pitchFamily="34" charset="-120"/>
                <a:ea typeface="微軟正黑體" panose="020B0604030504040204" pitchFamily="34" charset="-120"/>
                <a:cs typeface="Calibri" pitchFamily="34" charset="0"/>
              </a:rPr>
              <a:t>放學步行至安親班及安親班車輛接送及人數增多</a:t>
            </a:r>
          </a:p>
        </p:txBody>
      </p:sp>
      <p:sp>
        <p:nvSpPr>
          <p:cNvPr id="7"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pic>
        <p:nvPicPr>
          <p:cNvPr id="40965" name="Picture 7" descr="放學"/>
          <p:cNvPicPr>
            <a:picLocks noChangeAspect="1" noChangeArrowheads="1"/>
          </p:cNvPicPr>
          <p:nvPr/>
        </p:nvPicPr>
        <p:blipFill>
          <a:blip r:embed="rId3"/>
          <a:srcRect/>
          <a:stretch>
            <a:fillRect/>
          </a:stretch>
        </p:blipFill>
        <p:spPr bwMode="auto">
          <a:xfrm>
            <a:off x="468313" y="2420938"/>
            <a:ext cx="5194300" cy="33718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9"/>
          <p:cNvSpPr>
            <a:spLocks noGrp="1" noChangeArrowheads="1"/>
          </p:cNvSpPr>
          <p:nvPr>
            <p:ph type="title" idx="4294967295"/>
          </p:nvPr>
        </p:nvSpPr>
        <p:spPr>
          <a:xfrm>
            <a:off x="2051050" y="620713"/>
            <a:ext cx="5616575" cy="1136650"/>
          </a:xfrm>
        </p:spPr>
        <p:txBody>
          <a:bodyPr/>
          <a:lstStyle/>
          <a:p>
            <a:pPr eaLnBrk="1" hangingPunct="1"/>
            <a:r>
              <a:rPr lang="zh-TW" altLang="en-US" sz="4800" dirty="0" smtClean="0">
                <a:effectLst>
                  <a:outerShdw blurRad="38100" dist="38100" dir="2700000" algn="tl">
                    <a:srgbClr val="000000">
                      <a:alpha val="43137"/>
                    </a:srgbClr>
                  </a:outerShdw>
                </a:effectLst>
                <a:latin typeface="華康行楷體W5"/>
                <a:ea typeface="標楷體" pitchFamily="65" charset="-120"/>
              </a:rPr>
              <a:t>學校概況</a:t>
            </a:r>
          </a:p>
        </p:txBody>
      </p:sp>
      <p:sp>
        <p:nvSpPr>
          <p:cNvPr id="7170" name="Rectangle 10"/>
          <p:cNvSpPr>
            <a:spLocks noGrp="1" noChangeArrowheads="1"/>
          </p:cNvSpPr>
          <p:nvPr>
            <p:ph type="body" idx="4294967295"/>
          </p:nvPr>
        </p:nvSpPr>
        <p:spPr>
          <a:xfrm>
            <a:off x="468313" y="1628775"/>
            <a:ext cx="8229600" cy="4248150"/>
          </a:xfrm>
        </p:spPr>
        <p:txBody>
          <a:bodyPr/>
          <a:lstStyle/>
          <a:p>
            <a:pPr marL="0" indent="0">
              <a:buNone/>
            </a:pPr>
            <a:r>
              <a:rPr lang="zh-TW" altLang="en-US" dirty="0" smtClean="0">
                <a:solidFill>
                  <a:srgbClr val="2C6123"/>
                </a:solidFill>
                <a:latin typeface="微軟正黑體" pitchFamily="34" charset="-120"/>
                <a:ea typeface="微軟正黑體" pitchFamily="34" charset="-120"/>
              </a:rPr>
              <a:t>學校位置</a:t>
            </a:r>
            <a:r>
              <a:rPr lang="en-US" altLang="zh-TW" dirty="0" smtClean="0">
                <a:solidFill>
                  <a:srgbClr val="2C6123"/>
                </a:solidFill>
                <a:latin typeface="微軟正黑體" pitchFamily="34" charset="-120"/>
                <a:ea typeface="微軟正黑體" pitchFamily="34" charset="-120"/>
              </a:rPr>
              <a:t>:</a:t>
            </a:r>
            <a:r>
              <a:rPr lang="zh-TW" altLang="en-US" dirty="0" smtClean="0">
                <a:solidFill>
                  <a:srgbClr val="2C6123"/>
                </a:solidFill>
                <a:latin typeface="微軟正黑體" pitchFamily="34" charset="-120"/>
                <a:ea typeface="微軟正黑體" pitchFamily="34" charset="-120"/>
              </a:rPr>
              <a:t>台南市永康區勝學路</a:t>
            </a:r>
            <a:r>
              <a:rPr lang="en-US" altLang="zh-TW" dirty="0" smtClean="0">
                <a:solidFill>
                  <a:srgbClr val="2C6123"/>
                </a:solidFill>
                <a:latin typeface="微軟正黑體" pitchFamily="34" charset="-120"/>
                <a:ea typeface="微軟正黑體" pitchFamily="34" charset="-120"/>
              </a:rPr>
              <a:t>111</a:t>
            </a:r>
            <a:r>
              <a:rPr lang="zh-TW" altLang="en-US" dirty="0" smtClean="0">
                <a:solidFill>
                  <a:srgbClr val="2C6123"/>
                </a:solidFill>
                <a:latin typeface="微軟正黑體" pitchFamily="34" charset="-120"/>
                <a:ea typeface="微軟正黑體" pitchFamily="34" charset="-120"/>
              </a:rPr>
              <a:t>號</a:t>
            </a:r>
            <a:endParaRPr lang="en-US" altLang="zh-TW" dirty="0" smtClean="0">
              <a:solidFill>
                <a:srgbClr val="2C6123"/>
              </a:solidFill>
              <a:latin typeface="微軟正黑體" pitchFamily="34" charset="-120"/>
              <a:ea typeface="微軟正黑體" pitchFamily="34" charset="-120"/>
            </a:endParaRPr>
          </a:p>
          <a:p>
            <a:pPr marL="0" indent="0">
              <a:buNone/>
            </a:pPr>
            <a:r>
              <a:rPr lang="zh-TW" altLang="zh-TW" dirty="0" smtClean="0">
                <a:solidFill>
                  <a:srgbClr val="2C6123"/>
                </a:solidFill>
                <a:latin typeface="微軟正黑體" pitchFamily="34" charset="-120"/>
                <a:ea typeface="微軟正黑體" pitchFamily="34" charset="-120"/>
              </a:rPr>
              <a:t>學校面積</a:t>
            </a:r>
            <a:r>
              <a:rPr lang="en-US" altLang="zh-TW" dirty="0" smtClean="0">
                <a:solidFill>
                  <a:srgbClr val="2C6123"/>
                </a:solidFill>
                <a:latin typeface="微軟正黑體" pitchFamily="34" charset="-120"/>
                <a:ea typeface="微軟正黑體" pitchFamily="34" charset="-120"/>
              </a:rPr>
              <a:t>:2.08</a:t>
            </a:r>
            <a:r>
              <a:rPr lang="zh-TW" altLang="zh-TW" dirty="0" smtClean="0">
                <a:solidFill>
                  <a:srgbClr val="2C6123"/>
                </a:solidFill>
                <a:latin typeface="微軟正黑體" pitchFamily="34" charset="-120"/>
                <a:ea typeface="微軟正黑體" pitchFamily="34" charset="-120"/>
              </a:rPr>
              <a:t>公頃</a:t>
            </a:r>
          </a:p>
          <a:p>
            <a:pPr marL="0" indent="0">
              <a:buNone/>
            </a:pPr>
            <a:r>
              <a:rPr lang="zh-TW" altLang="zh-TW" dirty="0" smtClean="0">
                <a:solidFill>
                  <a:srgbClr val="2C6123"/>
                </a:solidFill>
                <a:latin typeface="微軟正黑體" pitchFamily="34" charset="-120"/>
                <a:ea typeface="微軟正黑體" pitchFamily="34" charset="-120"/>
              </a:rPr>
              <a:t>學</a:t>
            </a:r>
            <a:r>
              <a:rPr lang="zh-TW" altLang="en-US" dirty="0" smtClean="0">
                <a:solidFill>
                  <a:srgbClr val="2C6123"/>
                </a:solidFill>
                <a:latin typeface="微軟正黑體" pitchFamily="34" charset="-120"/>
                <a:ea typeface="微軟正黑體" pitchFamily="34" charset="-120"/>
              </a:rPr>
              <a:t>校</a:t>
            </a:r>
            <a:r>
              <a:rPr lang="zh-TW" altLang="zh-TW" dirty="0" smtClean="0">
                <a:solidFill>
                  <a:srgbClr val="2C6123"/>
                </a:solidFill>
                <a:latin typeface="微軟正黑體" pitchFamily="34" charset="-120"/>
                <a:ea typeface="微軟正黑體" pitchFamily="34" charset="-120"/>
              </a:rPr>
              <a:t>人數</a:t>
            </a:r>
            <a:r>
              <a:rPr lang="en-US" altLang="zh-TW" dirty="0" smtClean="0">
                <a:solidFill>
                  <a:srgbClr val="2C6123"/>
                </a:solidFill>
                <a:latin typeface="微軟正黑體" pitchFamily="34" charset="-120"/>
                <a:ea typeface="微軟正黑體" pitchFamily="34" charset="-120"/>
              </a:rPr>
              <a:t>:</a:t>
            </a:r>
          </a:p>
          <a:p>
            <a:pPr>
              <a:buFont typeface="微軟正黑體" pitchFamily="34" charset="-120"/>
              <a:buNone/>
            </a:pPr>
            <a:r>
              <a:rPr lang="zh-TW" altLang="en-US" dirty="0" smtClean="0">
                <a:solidFill>
                  <a:srgbClr val="2C6123"/>
                </a:solidFill>
                <a:latin typeface="微軟正黑體" pitchFamily="34" charset="-120"/>
                <a:ea typeface="微軟正黑體" pitchFamily="34" charset="-120"/>
              </a:rPr>
              <a:t>     學生</a:t>
            </a:r>
            <a:r>
              <a:rPr lang="en-US" altLang="zh-TW" dirty="0" smtClean="0">
                <a:solidFill>
                  <a:srgbClr val="2C6123"/>
                </a:solidFill>
                <a:latin typeface="微軟正黑體" pitchFamily="34" charset="-120"/>
                <a:ea typeface="微軟正黑體" pitchFamily="34" charset="-120"/>
              </a:rPr>
              <a:t>:743</a:t>
            </a:r>
            <a:r>
              <a:rPr lang="zh-TW" altLang="zh-TW" dirty="0" smtClean="0">
                <a:solidFill>
                  <a:srgbClr val="2C6123"/>
                </a:solidFill>
                <a:latin typeface="微軟正黑體" pitchFamily="34" charset="-120"/>
                <a:ea typeface="微軟正黑體" pitchFamily="34" charset="-120"/>
              </a:rPr>
              <a:t>人</a:t>
            </a:r>
            <a:r>
              <a:rPr lang="en-US" altLang="zh-TW" dirty="0" smtClean="0">
                <a:solidFill>
                  <a:srgbClr val="2C6123"/>
                </a:solidFill>
                <a:latin typeface="微軟正黑體" pitchFamily="34" charset="-120"/>
                <a:ea typeface="微軟正黑體" pitchFamily="34" charset="-120"/>
              </a:rPr>
              <a:t>(</a:t>
            </a:r>
            <a:r>
              <a:rPr lang="zh-TW" altLang="zh-TW" dirty="0" smtClean="0">
                <a:solidFill>
                  <a:srgbClr val="2C6123"/>
                </a:solidFill>
                <a:latin typeface="微軟正黑體" pitchFamily="34" charset="-120"/>
                <a:ea typeface="微軟正黑體" pitchFamily="34" charset="-120"/>
              </a:rPr>
              <a:t>男生</a:t>
            </a:r>
            <a:r>
              <a:rPr lang="en-US" altLang="zh-TW" dirty="0" smtClean="0">
                <a:solidFill>
                  <a:srgbClr val="2C6123"/>
                </a:solidFill>
                <a:latin typeface="微軟正黑體" pitchFamily="34" charset="-120"/>
                <a:ea typeface="微軟正黑體" pitchFamily="34" charset="-120"/>
              </a:rPr>
              <a:t>386</a:t>
            </a:r>
            <a:r>
              <a:rPr lang="zh-TW" altLang="zh-TW" dirty="0" smtClean="0">
                <a:solidFill>
                  <a:srgbClr val="2C6123"/>
                </a:solidFill>
                <a:latin typeface="微軟正黑體" pitchFamily="34" charset="-120"/>
                <a:ea typeface="微軟正黑體" pitchFamily="34" charset="-120"/>
              </a:rPr>
              <a:t>人，女生</a:t>
            </a:r>
            <a:r>
              <a:rPr lang="en-US" altLang="zh-TW" dirty="0" smtClean="0">
                <a:solidFill>
                  <a:srgbClr val="2C6123"/>
                </a:solidFill>
                <a:latin typeface="微軟正黑體" pitchFamily="34" charset="-120"/>
                <a:ea typeface="微軟正黑體" pitchFamily="34" charset="-120"/>
              </a:rPr>
              <a:t>357</a:t>
            </a:r>
            <a:r>
              <a:rPr lang="zh-TW" altLang="zh-TW" dirty="0" smtClean="0">
                <a:solidFill>
                  <a:srgbClr val="2C6123"/>
                </a:solidFill>
                <a:latin typeface="微軟正黑體" pitchFamily="34" charset="-120"/>
                <a:ea typeface="微軟正黑體" pitchFamily="34" charset="-120"/>
              </a:rPr>
              <a:t>人</a:t>
            </a:r>
            <a:r>
              <a:rPr lang="en-US" altLang="zh-TW" dirty="0" smtClean="0">
                <a:solidFill>
                  <a:srgbClr val="2C6123"/>
                </a:solidFill>
                <a:latin typeface="微軟正黑體" pitchFamily="34" charset="-120"/>
                <a:ea typeface="微軟正黑體" pitchFamily="34" charset="-120"/>
              </a:rPr>
              <a:t>)</a:t>
            </a:r>
          </a:p>
          <a:p>
            <a:pPr>
              <a:buFont typeface="微軟正黑體" pitchFamily="34" charset="-120"/>
              <a:buNone/>
            </a:pPr>
            <a:r>
              <a:rPr lang="zh-TW" altLang="en-US" dirty="0" smtClean="0">
                <a:solidFill>
                  <a:srgbClr val="2C6123"/>
                </a:solidFill>
                <a:latin typeface="微軟正黑體" pitchFamily="34" charset="-120"/>
                <a:ea typeface="微軟正黑體" pitchFamily="34" charset="-120"/>
              </a:rPr>
              <a:t>     教職員</a:t>
            </a:r>
            <a:r>
              <a:rPr lang="en-US" altLang="zh-TW" dirty="0" smtClean="0">
                <a:solidFill>
                  <a:srgbClr val="2C6123"/>
                </a:solidFill>
                <a:latin typeface="微軟正黑體" pitchFamily="34" charset="-120"/>
                <a:ea typeface="微軟正黑體" pitchFamily="34" charset="-120"/>
              </a:rPr>
              <a:t>:53</a:t>
            </a:r>
            <a:r>
              <a:rPr lang="zh-TW" altLang="en-US" dirty="0" smtClean="0">
                <a:solidFill>
                  <a:srgbClr val="2C6123"/>
                </a:solidFill>
                <a:latin typeface="微軟正黑體" pitchFamily="34" charset="-120"/>
                <a:ea typeface="微軟正黑體" pitchFamily="34" charset="-120"/>
              </a:rPr>
              <a:t>人</a:t>
            </a:r>
            <a:endParaRPr lang="zh-TW" altLang="zh-TW" dirty="0" smtClean="0">
              <a:solidFill>
                <a:srgbClr val="2C6123"/>
              </a:solidFill>
              <a:latin typeface="微軟正黑體" pitchFamily="34" charset="-120"/>
              <a:ea typeface="微軟正黑體" pitchFamily="34" charset="-120"/>
            </a:endParaRPr>
          </a:p>
          <a:p>
            <a:pPr eaLnBrk="1" hangingPunct="1">
              <a:spcBef>
                <a:spcPts val="1800"/>
              </a:spcBef>
              <a:buFont typeface="微軟正黑體" pitchFamily="34" charset="-120"/>
              <a:buNone/>
            </a:pPr>
            <a:endParaRPr lang="en-US" altLang="zh-TW" b="1" dirty="0" smtClean="0">
              <a:solidFill>
                <a:srgbClr val="2C6123"/>
              </a:solidFill>
              <a:latin typeface="微軟正黑體" pitchFamily="34" charset="-120"/>
              <a:ea typeface="微軟正黑體" pitchFamily="34" charset="-120"/>
            </a:endParaRPr>
          </a:p>
          <a:p>
            <a:pPr eaLnBrk="1" hangingPunct="1">
              <a:spcBef>
                <a:spcPts val="1800"/>
              </a:spcBef>
              <a:buFont typeface="微軟正黑體" pitchFamily="34" charset="-120"/>
              <a:buNone/>
            </a:pPr>
            <a:endParaRPr lang="zh-TW" altLang="en-US" b="1" dirty="0" smtClean="0">
              <a:solidFill>
                <a:srgbClr val="2C6123"/>
              </a:solidFill>
              <a:latin typeface="微軟正黑體" pitchFamily="34" charset="-120"/>
              <a:ea typeface="微軟正黑體" pitchFamily="34" charset="-120"/>
            </a:endParaRPr>
          </a:p>
        </p:txBody>
      </p:sp>
    </p:spTree>
    <p:extLst>
      <p:ext uri="{BB962C8B-B14F-4D97-AF65-F5344CB8AC3E}">
        <p14:creationId xmlns:p14="http://schemas.microsoft.com/office/powerpoint/2010/main" val="2133016842"/>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0"/>
          <p:cNvSpPr>
            <a:spLocks noGrp="1" noChangeArrowheads="1"/>
          </p:cNvSpPr>
          <p:nvPr>
            <p:ph type="body" sz="half" idx="4294967295"/>
          </p:nvPr>
        </p:nvSpPr>
        <p:spPr>
          <a:xfrm>
            <a:off x="539750" y="1465263"/>
            <a:ext cx="8999538" cy="904875"/>
          </a:xfrm>
        </p:spPr>
        <p:txBody>
          <a:bodyPr/>
          <a:lstStyle/>
          <a:p>
            <a:pPr eaLnBrk="1" hangingPunct="1">
              <a:spcBef>
                <a:spcPts val="1800"/>
              </a:spcBef>
              <a:buFont typeface="微軟正黑體" pitchFamily="34" charset="-120"/>
              <a:buNone/>
            </a:pPr>
            <a:r>
              <a:rPr lang="zh-TW" altLang="en-US" sz="2800" dirty="0" smtClean="0"/>
              <a:t>規劃愛心服務站，社區協助學生安全及通報</a:t>
            </a:r>
            <a:endParaRPr lang="en-US" altLang="zh-TW" sz="2800" dirty="0" smtClean="0"/>
          </a:p>
        </p:txBody>
      </p:sp>
      <p:grpSp>
        <p:nvGrpSpPr>
          <p:cNvPr id="41986" name="群組 5"/>
          <p:cNvGrpSpPr>
            <a:grpSpLocks/>
          </p:cNvGrpSpPr>
          <p:nvPr/>
        </p:nvGrpSpPr>
        <p:grpSpPr bwMode="auto">
          <a:xfrm>
            <a:off x="6588125" y="2185988"/>
            <a:ext cx="2305050" cy="4125912"/>
            <a:chOff x="5715652" y="2725222"/>
            <a:chExt cx="2133164" cy="3723017"/>
          </a:xfrm>
        </p:grpSpPr>
        <p:pic>
          <p:nvPicPr>
            <p:cNvPr id="41990" name="圖片 3"/>
            <p:cNvPicPr>
              <a:picLocks noChangeAspect="1"/>
            </p:cNvPicPr>
            <p:nvPr/>
          </p:nvPicPr>
          <p:blipFill>
            <a:blip r:embed="rId2"/>
            <a:srcRect/>
            <a:stretch>
              <a:fillRect/>
            </a:stretch>
          </p:blipFill>
          <p:spPr bwMode="auto">
            <a:xfrm>
              <a:off x="5724128" y="2725222"/>
              <a:ext cx="2124688" cy="2924944"/>
            </a:xfrm>
            <a:prstGeom prst="rect">
              <a:avLst/>
            </a:prstGeom>
            <a:noFill/>
            <a:ln w="9525">
              <a:noFill/>
              <a:miter lim="800000"/>
              <a:headEnd/>
              <a:tailEnd/>
            </a:ln>
          </p:spPr>
        </p:pic>
        <p:pic>
          <p:nvPicPr>
            <p:cNvPr id="41991" name="圖片 4"/>
            <p:cNvPicPr>
              <a:picLocks noChangeAspect="1"/>
            </p:cNvPicPr>
            <p:nvPr/>
          </p:nvPicPr>
          <p:blipFill>
            <a:blip r:embed="rId3"/>
            <a:srcRect/>
            <a:stretch>
              <a:fillRect/>
            </a:stretch>
          </p:blipFill>
          <p:spPr bwMode="auto">
            <a:xfrm>
              <a:off x="5715652" y="5635596"/>
              <a:ext cx="2133164" cy="812643"/>
            </a:xfrm>
            <a:prstGeom prst="rect">
              <a:avLst/>
            </a:prstGeom>
            <a:noFill/>
            <a:ln w="9525">
              <a:noFill/>
              <a:miter lim="800000"/>
              <a:headEnd/>
              <a:tailEnd/>
            </a:ln>
          </p:spPr>
        </p:pic>
      </p:grpSp>
      <p:sp>
        <p:nvSpPr>
          <p:cNvPr id="9"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dirty="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108" y="1945638"/>
            <a:ext cx="5938860" cy="4751660"/>
          </a:xfrm>
          <a:prstGeom prst="rect">
            <a:avLst/>
          </a:prstGeom>
        </p:spPr>
      </p:pic>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內容版面配置區 3"/>
          <p:cNvPicPr>
            <a:picLocks noGrp="1" noChangeAspect="1"/>
          </p:cNvPicPr>
          <p:nvPr>
            <p:ph/>
          </p:nvPr>
        </p:nvPicPr>
        <p:blipFill>
          <a:blip r:embed="rId3"/>
          <a:srcRect/>
          <a:stretch>
            <a:fillRect/>
          </a:stretch>
        </p:blipFill>
        <p:spPr>
          <a:xfrm>
            <a:off x="169416" y="3930798"/>
            <a:ext cx="4484687" cy="2522538"/>
          </a:xfrm>
        </p:spPr>
      </p:pic>
      <p:sp>
        <p:nvSpPr>
          <p:cNvPr id="3"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dirty="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pic>
        <p:nvPicPr>
          <p:cNvPr id="43011" name="圖片 4"/>
          <p:cNvPicPr>
            <a:picLocks noChangeAspect="1"/>
          </p:cNvPicPr>
          <p:nvPr/>
        </p:nvPicPr>
        <p:blipFill>
          <a:blip r:embed="rId4"/>
          <a:srcRect/>
          <a:stretch>
            <a:fillRect/>
          </a:stretch>
        </p:blipFill>
        <p:spPr bwMode="auto">
          <a:xfrm>
            <a:off x="171003" y="1338510"/>
            <a:ext cx="4483100" cy="2522538"/>
          </a:xfrm>
          <a:prstGeom prst="rect">
            <a:avLst/>
          </a:prstGeom>
          <a:noFill/>
          <a:ln w="9525">
            <a:noFill/>
            <a:miter lim="800000"/>
            <a:headEnd/>
            <a:tailEnd/>
          </a:ln>
        </p:spPr>
      </p:pic>
      <p:sp>
        <p:nvSpPr>
          <p:cNvPr id="43012" name="Rectangle 10"/>
          <p:cNvSpPr txBox="1">
            <a:spLocks noChangeArrowheads="1"/>
          </p:cNvSpPr>
          <p:nvPr/>
        </p:nvSpPr>
        <p:spPr bwMode="auto">
          <a:xfrm>
            <a:off x="4829893" y="1305258"/>
            <a:ext cx="4221964" cy="2603866"/>
          </a:xfrm>
          <a:prstGeom prst="rect">
            <a:avLst/>
          </a:prstGeom>
          <a:noFill/>
          <a:ln w="9525">
            <a:noFill/>
            <a:miter lim="800000"/>
            <a:headEnd/>
            <a:tailEnd/>
          </a:ln>
        </p:spPr>
        <p:txBody>
          <a:bodyPr/>
          <a:lstStyle/>
          <a:p>
            <a:pPr>
              <a:spcBef>
                <a:spcPts val="1800"/>
              </a:spcBef>
              <a:buClr>
                <a:schemeClr val="accent1"/>
              </a:buClr>
              <a:buSzPct val="65000"/>
              <a:buFont typeface="微軟正黑體" pitchFamily="34" charset="-120"/>
              <a:buNone/>
            </a:pPr>
            <a:r>
              <a:rPr lang="zh-TW" altLang="en-US" sz="2800" dirty="0">
                <a:solidFill>
                  <a:srgbClr val="FF0000"/>
                </a:solidFill>
                <a:latin typeface="微軟正黑體" panose="020B0604030504040204" pitchFamily="34" charset="-120"/>
                <a:ea typeface="微軟正黑體" panose="020B0604030504040204" pitchFamily="34" charset="-120"/>
              </a:rPr>
              <a:t>與停管處、警察局、區公所等單位共同會</a:t>
            </a:r>
            <a:r>
              <a:rPr lang="zh-TW" altLang="en-US" sz="2800" dirty="0" smtClean="0">
                <a:solidFill>
                  <a:srgbClr val="FF0000"/>
                </a:solidFill>
                <a:latin typeface="微軟正黑體" panose="020B0604030504040204" pitchFamily="34" charset="-120"/>
                <a:ea typeface="微軟正黑體" panose="020B0604030504040204" pitchFamily="34" charset="-120"/>
              </a:rPr>
              <a:t>勘，協助</a:t>
            </a:r>
            <a:r>
              <a:rPr lang="zh-TW" altLang="en-US" sz="2800" dirty="0">
                <a:solidFill>
                  <a:srgbClr val="FF0000"/>
                </a:solidFill>
                <a:latin typeface="微軟正黑體" panose="020B0604030504040204" pitchFamily="34" charset="-120"/>
                <a:ea typeface="微軟正黑體" panose="020B0604030504040204" pitchFamily="34" charset="-120"/>
              </a:rPr>
              <a:t>學校大門繪製槽化線禁止臨停，警局對違規停車</a:t>
            </a:r>
            <a:r>
              <a:rPr lang="zh-TW" altLang="en-US" sz="2400" dirty="0">
                <a:solidFill>
                  <a:srgbClr val="FF0000"/>
                </a:solidFill>
                <a:latin typeface="微軟正黑體" panose="020B0604030504040204" pitchFamily="34" charset="-120"/>
                <a:ea typeface="微軟正黑體" panose="020B0604030504040204" pitchFamily="34" charset="-120"/>
              </a:rPr>
              <a:t>影響</a:t>
            </a:r>
            <a:r>
              <a:rPr lang="zh-TW" altLang="en-US" sz="2800" dirty="0">
                <a:solidFill>
                  <a:srgbClr val="FF0000"/>
                </a:solidFill>
                <a:latin typeface="微軟正黑體" panose="020B0604030504040204" pitchFamily="34" charset="-120"/>
                <a:ea typeface="微軟正黑體" panose="020B0604030504040204" pitchFamily="34" charset="-120"/>
              </a:rPr>
              <a:t>學生上下學安全車輛加強開單取締</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graphicFrame>
        <p:nvGraphicFramePr>
          <p:cNvPr id="2" name="物件 1"/>
          <p:cNvGraphicFramePr>
            <a:graphicFrameLocks noChangeAspect="1"/>
          </p:cNvGraphicFramePr>
          <p:nvPr>
            <p:extLst>
              <p:ext uri="{D42A27DB-BD31-4B8C-83A1-F6EECF244321}">
                <p14:modId xmlns:p14="http://schemas.microsoft.com/office/powerpoint/2010/main" val="1611025914"/>
              </p:ext>
            </p:extLst>
          </p:nvPr>
        </p:nvGraphicFramePr>
        <p:xfrm>
          <a:off x="4699526" y="3891430"/>
          <a:ext cx="4436353" cy="2479274"/>
        </p:xfrm>
        <a:graphic>
          <a:graphicData uri="http://schemas.openxmlformats.org/presentationml/2006/ole">
            <mc:AlternateContent xmlns:mc="http://schemas.openxmlformats.org/markup-compatibility/2006">
              <mc:Choice xmlns:v="urn:schemas-microsoft-com:vml" Requires="v">
                <p:oleObj spid="_x0000_s3083" name="PhotoImpact" r:id="rId5" imgW="15544800" imgH="8686800" progId="PI3.Image">
                  <p:embed/>
                </p:oleObj>
              </mc:Choice>
              <mc:Fallback>
                <p:oleObj name="PhotoImpact" r:id="rId5" imgW="15544800" imgH="8686800" progId="PI3.Image">
                  <p:embed/>
                  <p:pic>
                    <p:nvPicPr>
                      <p:cNvPr id="0" name=""/>
                      <p:cNvPicPr/>
                      <p:nvPr/>
                    </p:nvPicPr>
                    <p:blipFill>
                      <a:blip r:embed="rId6"/>
                      <a:stretch>
                        <a:fillRect/>
                      </a:stretch>
                    </p:blipFill>
                    <p:spPr>
                      <a:xfrm>
                        <a:off x="4699526" y="3891430"/>
                        <a:ext cx="4436353" cy="2479274"/>
                      </a:xfrm>
                      <a:prstGeom prst="rect">
                        <a:avLst/>
                      </a:prstGeom>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9"/>
          <p:cNvSpPr>
            <a:spLocks noGrp="1" noChangeArrowheads="1"/>
          </p:cNvSpPr>
          <p:nvPr>
            <p:ph type="title" idx="4294967295"/>
          </p:nvPr>
        </p:nvSpPr>
        <p:spPr>
          <a:xfrm>
            <a:off x="2411760" y="404813"/>
            <a:ext cx="5997228" cy="1139825"/>
          </a:xfrm>
          <a:extLst/>
        </p:spPr>
        <p:txBody>
          <a:bodyPr/>
          <a:lstStyle/>
          <a:p>
            <a:pPr eaLnBrk="1" hangingPunct="1">
              <a:defRPr/>
            </a:pPr>
            <a:r>
              <a:rPr lang="zh-TW" altLang="en-US" sz="5400" dirty="0">
                <a:ln>
                  <a:solidFill>
                    <a:srgbClr val="FCFCFC"/>
                  </a:solidFill>
                </a:ln>
                <a:latin typeface="標楷體" pitchFamily="65" charset="-120"/>
                <a:ea typeface="標楷體" panose="03000509000000000000" pitchFamily="65" charset="-120"/>
                <a:cs typeface="+mj-cs"/>
              </a:rPr>
              <a:t>交通安全與輔導</a:t>
            </a:r>
          </a:p>
        </p:txBody>
      </p:sp>
      <p:sp>
        <p:nvSpPr>
          <p:cNvPr id="44034" name="Rectangle 10"/>
          <p:cNvSpPr>
            <a:spLocks noGrp="1" noChangeArrowheads="1"/>
          </p:cNvSpPr>
          <p:nvPr>
            <p:ph type="body" sz="half" idx="4294967295"/>
          </p:nvPr>
        </p:nvSpPr>
        <p:spPr>
          <a:xfrm>
            <a:off x="665163" y="1443038"/>
            <a:ext cx="7775575" cy="906462"/>
          </a:xfrm>
        </p:spPr>
        <p:txBody>
          <a:bodyPr/>
          <a:lstStyle/>
          <a:p>
            <a:pPr eaLnBrk="1" hangingPunct="1">
              <a:spcBef>
                <a:spcPts val="1800"/>
              </a:spcBef>
              <a:buFont typeface="微軟正黑體" pitchFamily="34" charset="-120"/>
              <a:buNone/>
            </a:pPr>
            <a:r>
              <a:rPr lang="zh-TW" altLang="en-US" sz="2800" dirty="0" smtClean="0"/>
              <a:t>愛心服務站協助通報及學校針對學生違規與發生交通事故於學生朝會中進行再教育與輔導</a:t>
            </a:r>
            <a:endParaRPr lang="en-US" altLang="zh-TW" sz="2800" dirty="0" smtClean="0"/>
          </a:p>
        </p:txBody>
      </p:sp>
      <p:pic>
        <p:nvPicPr>
          <p:cNvPr id="44035" name="圖片 6"/>
          <p:cNvPicPr>
            <a:picLocks noChangeAspect="1"/>
          </p:cNvPicPr>
          <p:nvPr/>
        </p:nvPicPr>
        <p:blipFill>
          <a:blip r:embed="rId2"/>
          <a:srcRect/>
          <a:stretch>
            <a:fillRect/>
          </a:stretch>
        </p:blipFill>
        <p:spPr bwMode="auto">
          <a:xfrm>
            <a:off x="900113" y="2352675"/>
            <a:ext cx="3419475" cy="1924050"/>
          </a:xfrm>
          <a:prstGeom prst="rect">
            <a:avLst/>
          </a:prstGeom>
          <a:noFill/>
          <a:ln w="9525">
            <a:noFill/>
            <a:miter lim="800000"/>
            <a:headEnd/>
            <a:tailEnd/>
          </a:ln>
        </p:spPr>
      </p:pic>
      <p:pic>
        <p:nvPicPr>
          <p:cNvPr id="44036" name="圖片 7"/>
          <p:cNvPicPr>
            <a:picLocks noChangeAspect="1"/>
          </p:cNvPicPr>
          <p:nvPr/>
        </p:nvPicPr>
        <p:blipFill>
          <a:blip r:embed="rId3"/>
          <a:srcRect/>
          <a:stretch>
            <a:fillRect/>
          </a:stretch>
        </p:blipFill>
        <p:spPr bwMode="auto">
          <a:xfrm>
            <a:off x="900113" y="4508500"/>
            <a:ext cx="3419475" cy="1924050"/>
          </a:xfrm>
          <a:prstGeom prst="rect">
            <a:avLst/>
          </a:prstGeom>
          <a:noFill/>
          <a:ln w="9525">
            <a:noFill/>
            <a:miter lim="800000"/>
            <a:headEnd/>
            <a:tailEnd/>
          </a:ln>
        </p:spPr>
      </p:pic>
      <p:pic>
        <p:nvPicPr>
          <p:cNvPr id="44037" name="圖片 9"/>
          <p:cNvPicPr>
            <a:picLocks noChangeAspect="1"/>
          </p:cNvPicPr>
          <p:nvPr/>
        </p:nvPicPr>
        <p:blipFill>
          <a:blip r:embed="rId4"/>
          <a:srcRect/>
          <a:stretch>
            <a:fillRect/>
          </a:stretch>
        </p:blipFill>
        <p:spPr bwMode="auto">
          <a:xfrm>
            <a:off x="4787900" y="2349500"/>
            <a:ext cx="3384550" cy="2112963"/>
          </a:xfrm>
          <a:prstGeom prst="rect">
            <a:avLst/>
          </a:prstGeom>
          <a:noFill/>
          <a:ln w="9525">
            <a:noFill/>
            <a:miter lim="800000"/>
            <a:headEnd/>
            <a:tailEnd/>
          </a:ln>
        </p:spPr>
      </p:pic>
      <p:pic>
        <p:nvPicPr>
          <p:cNvPr id="44038" name="圖片 10"/>
          <p:cNvPicPr>
            <a:picLocks noChangeAspect="1"/>
          </p:cNvPicPr>
          <p:nvPr/>
        </p:nvPicPr>
        <p:blipFill>
          <a:blip r:embed="rId5"/>
          <a:srcRect/>
          <a:stretch>
            <a:fillRect/>
          </a:stretch>
        </p:blipFill>
        <p:spPr bwMode="auto">
          <a:xfrm>
            <a:off x="4787900" y="4508500"/>
            <a:ext cx="3455988" cy="194468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
          <p:cNvSpPr>
            <a:spLocks noGrp="1" noChangeArrowheads="1"/>
          </p:cNvSpPr>
          <p:nvPr>
            <p:ph type="body" sz="half" idx="4294967295"/>
          </p:nvPr>
        </p:nvSpPr>
        <p:spPr>
          <a:xfrm>
            <a:off x="755650" y="1268413"/>
            <a:ext cx="7775575" cy="906462"/>
          </a:xfrm>
        </p:spPr>
        <p:txBody>
          <a:bodyPr/>
          <a:lstStyle/>
          <a:p>
            <a:pPr eaLnBrk="1" hangingPunct="1">
              <a:spcBef>
                <a:spcPts val="1800"/>
              </a:spcBef>
              <a:buFont typeface="微軟正黑體" pitchFamily="34" charset="-120"/>
              <a:buNone/>
            </a:pPr>
            <a:r>
              <a:rPr lang="zh-TW" altLang="en-US" sz="2800" dirty="0" smtClean="0"/>
              <a:t>學生違規登記紀錄</a:t>
            </a:r>
            <a:endParaRPr lang="en-US" altLang="zh-TW" sz="2800" dirty="0" smtClean="0"/>
          </a:p>
        </p:txBody>
      </p:sp>
      <p:pic>
        <p:nvPicPr>
          <p:cNvPr id="45058" name="圖片 1"/>
          <p:cNvPicPr>
            <a:picLocks noChangeAspect="1"/>
          </p:cNvPicPr>
          <p:nvPr/>
        </p:nvPicPr>
        <p:blipFill>
          <a:blip r:embed="rId2"/>
          <a:srcRect/>
          <a:stretch>
            <a:fillRect/>
          </a:stretch>
        </p:blipFill>
        <p:spPr bwMode="auto">
          <a:xfrm>
            <a:off x="971550" y="1760538"/>
            <a:ext cx="3603625" cy="5097462"/>
          </a:xfrm>
          <a:prstGeom prst="rect">
            <a:avLst/>
          </a:prstGeom>
          <a:noFill/>
          <a:ln w="9525">
            <a:noFill/>
            <a:miter lim="800000"/>
            <a:headEnd/>
            <a:tailEnd/>
          </a:ln>
        </p:spPr>
      </p:pic>
      <p:pic>
        <p:nvPicPr>
          <p:cNvPr id="45059" name="圖片 2"/>
          <p:cNvPicPr>
            <a:picLocks noChangeAspect="1"/>
          </p:cNvPicPr>
          <p:nvPr/>
        </p:nvPicPr>
        <p:blipFill>
          <a:blip r:embed="rId3"/>
          <a:srcRect/>
          <a:stretch>
            <a:fillRect/>
          </a:stretch>
        </p:blipFill>
        <p:spPr bwMode="auto">
          <a:xfrm>
            <a:off x="4792663" y="1733550"/>
            <a:ext cx="3616325" cy="5116513"/>
          </a:xfrm>
          <a:prstGeom prst="rect">
            <a:avLst/>
          </a:prstGeom>
          <a:noFill/>
          <a:ln w="9525">
            <a:noFill/>
            <a:miter lim="800000"/>
            <a:headEnd/>
            <a:tailEnd/>
          </a:ln>
        </p:spPr>
      </p:pic>
      <p:sp>
        <p:nvSpPr>
          <p:cNvPr id="12"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
          <p:cNvSpPr>
            <a:spLocks noGrp="1" noChangeArrowheads="1"/>
          </p:cNvSpPr>
          <p:nvPr>
            <p:ph type="body" sz="half" idx="4294967295"/>
          </p:nvPr>
        </p:nvSpPr>
        <p:spPr>
          <a:xfrm>
            <a:off x="900113" y="1412875"/>
            <a:ext cx="7775575" cy="1944688"/>
          </a:xfrm>
        </p:spPr>
        <p:txBody>
          <a:bodyPr/>
          <a:lstStyle/>
          <a:p>
            <a:pPr eaLnBrk="1" hangingPunct="1">
              <a:spcBef>
                <a:spcPts val="1800"/>
              </a:spcBef>
              <a:buFont typeface="微軟正黑體" pitchFamily="34" charset="-120"/>
              <a:buNone/>
            </a:pPr>
            <a:r>
              <a:rPr lang="zh-TW" altLang="en-US" sz="2800" dirty="0" smtClean="0"/>
              <a:t>導護志工協助路口學生安全</a:t>
            </a:r>
            <a:endParaRPr lang="en-US" altLang="zh-TW" sz="2800" dirty="0" smtClean="0"/>
          </a:p>
        </p:txBody>
      </p:sp>
      <p:sp>
        <p:nvSpPr>
          <p:cNvPr id="10"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30" y="1903234"/>
            <a:ext cx="4760700" cy="2677894"/>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1" y="1842202"/>
            <a:ext cx="3456384" cy="4607472"/>
          </a:xfrm>
          <a:prstGeom prst="rect">
            <a:avLst/>
          </a:prstGeom>
        </p:spPr>
      </p:pic>
      <p:graphicFrame>
        <p:nvGraphicFramePr>
          <p:cNvPr id="6" name="物件 5"/>
          <p:cNvGraphicFramePr>
            <a:graphicFrameLocks noChangeAspect="1"/>
          </p:cNvGraphicFramePr>
          <p:nvPr>
            <p:extLst>
              <p:ext uri="{D42A27DB-BD31-4B8C-83A1-F6EECF244321}">
                <p14:modId xmlns:p14="http://schemas.microsoft.com/office/powerpoint/2010/main" val="1847643833"/>
              </p:ext>
            </p:extLst>
          </p:nvPr>
        </p:nvGraphicFramePr>
        <p:xfrm>
          <a:off x="3203847" y="4726095"/>
          <a:ext cx="1946357" cy="1784626"/>
        </p:xfrm>
        <a:graphic>
          <a:graphicData uri="http://schemas.openxmlformats.org/presentationml/2006/ole">
            <mc:AlternateContent xmlns:mc="http://schemas.openxmlformats.org/markup-compatibility/2006">
              <mc:Choice xmlns:v="urn:schemas-microsoft-com:vml" Requires="v">
                <p:oleObj spid="_x0000_s4112" name="PhotoImpact" r:id="rId5" imgW="14071320" imgH="12903120" progId="PI3.Image">
                  <p:embed/>
                </p:oleObj>
              </mc:Choice>
              <mc:Fallback>
                <p:oleObj name="PhotoImpact" r:id="rId5" imgW="14071320" imgH="12903120" progId="PI3.Image">
                  <p:embed/>
                  <p:pic>
                    <p:nvPicPr>
                      <p:cNvPr id="0" name=""/>
                      <p:cNvPicPr/>
                      <p:nvPr/>
                    </p:nvPicPr>
                    <p:blipFill>
                      <a:blip r:embed="rId6"/>
                      <a:stretch>
                        <a:fillRect/>
                      </a:stretch>
                    </p:blipFill>
                    <p:spPr>
                      <a:xfrm>
                        <a:off x="3203847" y="4726095"/>
                        <a:ext cx="1946357" cy="1784626"/>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1288247173"/>
              </p:ext>
            </p:extLst>
          </p:nvPr>
        </p:nvGraphicFramePr>
        <p:xfrm>
          <a:off x="457913" y="4734520"/>
          <a:ext cx="2688308" cy="1761402"/>
        </p:xfrm>
        <a:graphic>
          <a:graphicData uri="http://schemas.openxmlformats.org/presentationml/2006/ole">
            <mc:AlternateContent xmlns:mc="http://schemas.openxmlformats.org/markup-compatibility/2006">
              <mc:Choice xmlns:v="urn:schemas-microsoft-com:vml" Requires="v">
                <p:oleObj spid="_x0000_s4113" name="PhotoImpact" r:id="rId7" imgW="14071320" imgH="9219960" progId="PI3.Image">
                  <p:embed/>
                </p:oleObj>
              </mc:Choice>
              <mc:Fallback>
                <p:oleObj name="PhotoImpact" r:id="rId7" imgW="14071320" imgH="9219960" progId="PI3.Image">
                  <p:embed/>
                  <p:pic>
                    <p:nvPicPr>
                      <p:cNvPr id="0" name=""/>
                      <p:cNvPicPr/>
                      <p:nvPr/>
                    </p:nvPicPr>
                    <p:blipFill>
                      <a:blip r:embed="rId8"/>
                      <a:stretch>
                        <a:fillRect/>
                      </a:stretch>
                    </p:blipFill>
                    <p:spPr>
                      <a:xfrm>
                        <a:off x="457913" y="4734520"/>
                        <a:ext cx="2688308" cy="1761402"/>
                      </a:xfrm>
                      <a:prstGeom prst="rect">
                        <a:avLst/>
                      </a:prstGeom>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
          <p:cNvSpPr>
            <a:spLocks noGrp="1" noChangeArrowheads="1"/>
          </p:cNvSpPr>
          <p:nvPr>
            <p:ph type="body" sz="half" idx="4294967295"/>
          </p:nvPr>
        </p:nvSpPr>
        <p:spPr>
          <a:xfrm>
            <a:off x="877603" y="1251810"/>
            <a:ext cx="7775575" cy="1944688"/>
          </a:xfrm>
        </p:spPr>
        <p:txBody>
          <a:bodyPr/>
          <a:lstStyle/>
          <a:p>
            <a:pPr eaLnBrk="1" hangingPunct="1">
              <a:spcBef>
                <a:spcPts val="1800"/>
              </a:spcBef>
              <a:buFont typeface="微軟正黑體" pitchFamily="34" charset="-120"/>
              <a:buNone/>
            </a:pPr>
            <a:r>
              <a:rPr lang="zh-TW" altLang="en-US" sz="2800" dirty="0" smtClean="0"/>
              <a:t>導護志工業務說明</a:t>
            </a:r>
            <a:endParaRPr lang="en-US" altLang="zh-TW" sz="2800" dirty="0" smtClean="0"/>
          </a:p>
        </p:txBody>
      </p:sp>
      <p:sp>
        <p:nvSpPr>
          <p:cNvPr id="10"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968" y="1772816"/>
            <a:ext cx="3360000" cy="252000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1340768"/>
            <a:ext cx="3360000" cy="2520000"/>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4408" y="3933056"/>
            <a:ext cx="3360000" cy="2520000"/>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656" y="4359072"/>
            <a:ext cx="3360000" cy="2520000"/>
          </a:xfrm>
          <a:prstGeom prst="rect">
            <a:avLst/>
          </a:prstGeom>
        </p:spPr>
      </p:pic>
    </p:spTree>
    <p:extLst>
      <p:ext uri="{BB962C8B-B14F-4D97-AF65-F5344CB8AC3E}">
        <p14:creationId xmlns:p14="http://schemas.microsoft.com/office/powerpoint/2010/main" val="3399997892"/>
      </p:ext>
    </p:extLst>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
          <p:cNvSpPr>
            <a:spLocks noGrp="1" noChangeArrowheads="1"/>
          </p:cNvSpPr>
          <p:nvPr>
            <p:ph type="body" sz="half" idx="4294967295"/>
          </p:nvPr>
        </p:nvSpPr>
        <p:spPr>
          <a:xfrm>
            <a:off x="890588" y="1268413"/>
            <a:ext cx="7775575" cy="1944687"/>
          </a:xfrm>
        </p:spPr>
        <p:txBody>
          <a:bodyPr/>
          <a:lstStyle/>
          <a:p>
            <a:pPr eaLnBrk="1" hangingPunct="1">
              <a:spcBef>
                <a:spcPts val="1800"/>
              </a:spcBef>
              <a:buFont typeface="微軟正黑體" pitchFamily="34" charset="-120"/>
              <a:buNone/>
            </a:pPr>
            <a:r>
              <a:rPr lang="zh-TW" altLang="en-US" sz="2800" dirty="0" smtClean="0"/>
              <a:t>安親班車輛停放及學生等待配合事項宣導</a:t>
            </a:r>
            <a:endParaRPr lang="en-US" altLang="zh-TW" sz="2800" dirty="0" smtClean="0"/>
          </a:p>
        </p:txBody>
      </p:sp>
      <p:pic>
        <p:nvPicPr>
          <p:cNvPr id="47106" name="圖片 2"/>
          <p:cNvPicPr>
            <a:picLocks noChangeAspect="1"/>
          </p:cNvPicPr>
          <p:nvPr/>
        </p:nvPicPr>
        <p:blipFill>
          <a:blip r:embed="rId2"/>
          <a:srcRect/>
          <a:stretch>
            <a:fillRect/>
          </a:stretch>
        </p:blipFill>
        <p:spPr bwMode="auto">
          <a:xfrm>
            <a:off x="4643438" y="1801813"/>
            <a:ext cx="4022725" cy="2263775"/>
          </a:xfrm>
          <a:prstGeom prst="rect">
            <a:avLst/>
          </a:prstGeom>
          <a:noFill/>
          <a:ln w="9525">
            <a:noFill/>
            <a:miter lim="800000"/>
            <a:headEnd/>
            <a:tailEnd/>
          </a:ln>
        </p:spPr>
      </p:pic>
      <p:pic>
        <p:nvPicPr>
          <p:cNvPr id="47107" name="圖片 3"/>
          <p:cNvPicPr>
            <a:picLocks noChangeAspect="1"/>
          </p:cNvPicPr>
          <p:nvPr/>
        </p:nvPicPr>
        <p:blipFill>
          <a:blip r:embed="rId3"/>
          <a:srcRect/>
          <a:stretch>
            <a:fillRect/>
          </a:stretch>
        </p:blipFill>
        <p:spPr bwMode="auto">
          <a:xfrm>
            <a:off x="539750" y="1808163"/>
            <a:ext cx="4033838" cy="2268537"/>
          </a:xfrm>
          <a:prstGeom prst="rect">
            <a:avLst/>
          </a:prstGeom>
          <a:noFill/>
          <a:ln w="9525">
            <a:noFill/>
            <a:miter lim="800000"/>
            <a:headEnd/>
            <a:tailEnd/>
          </a:ln>
        </p:spPr>
      </p:pic>
      <p:pic>
        <p:nvPicPr>
          <p:cNvPr id="47108" name="圖片 5"/>
          <p:cNvPicPr>
            <a:picLocks noChangeAspect="1"/>
          </p:cNvPicPr>
          <p:nvPr/>
        </p:nvPicPr>
        <p:blipFill>
          <a:blip r:embed="rId4"/>
          <a:srcRect/>
          <a:stretch>
            <a:fillRect/>
          </a:stretch>
        </p:blipFill>
        <p:spPr bwMode="auto">
          <a:xfrm>
            <a:off x="4643438" y="4157663"/>
            <a:ext cx="4035425" cy="2270125"/>
          </a:xfrm>
          <a:prstGeom prst="rect">
            <a:avLst/>
          </a:prstGeom>
          <a:noFill/>
          <a:ln w="9525">
            <a:noFill/>
            <a:miter lim="800000"/>
            <a:headEnd/>
            <a:tailEnd/>
          </a:ln>
        </p:spPr>
      </p:pic>
      <p:pic>
        <p:nvPicPr>
          <p:cNvPr id="47109" name="圖片 10"/>
          <p:cNvPicPr>
            <a:picLocks noChangeAspect="1"/>
          </p:cNvPicPr>
          <p:nvPr/>
        </p:nvPicPr>
        <p:blipFill>
          <a:blip r:embed="rId5"/>
          <a:srcRect/>
          <a:stretch>
            <a:fillRect/>
          </a:stretch>
        </p:blipFill>
        <p:spPr bwMode="auto">
          <a:xfrm>
            <a:off x="539750" y="4157663"/>
            <a:ext cx="3924300" cy="2322512"/>
          </a:xfrm>
          <a:prstGeom prst="rect">
            <a:avLst/>
          </a:prstGeom>
          <a:noFill/>
          <a:ln w="9525">
            <a:noFill/>
            <a:miter lim="800000"/>
            <a:headEnd/>
            <a:tailEnd/>
          </a:ln>
        </p:spPr>
      </p:pic>
      <p:sp>
        <p:nvSpPr>
          <p:cNvPr id="47110" name="文字方塊 14"/>
          <p:cNvSpPr txBox="1">
            <a:spLocks noChangeArrowheads="1"/>
          </p:cNvSpPr>
          <p:nvPr/>
        </p:nvSpPr>
        <p:spPr bwMode="auto">
          <a:xfrm>
            <a:off x="882650" y="5949950"/>
            <a:ext cx="2681288" cy="368300"/>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提醒安親班需合於規定</a:t>
            </a:r>
          </a:p>
        </p:txBody>
      </p:sp>
      <p:sp>
        <p:nvSpPr>
          <p:cNvPr id="47111" name="文字方塊 8"/>
          <p:cNvSpPr txBox="1">
            <a:spLocks noChangeArrowheads="1"/>
          </p:cNvSpPr>
          <p:nvPr/>
        </p:nvSpPr>
        <p:spPr bwMode="auto">
          <a:xfrm>
            <a:off x="5435600" y="3733800"/>
            <a:ext cx="3024188" cy="368300"/>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說明及提醒安親班配合事項</a:t>
            </a:r>
          </a:p>
        </p:txBody>
      </p:sp>
      <p:sp>
        <p:nvSpPr>
          <p:cNvPr id="10"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spTree>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
          <p:cNvSpPr>
            <a:spLocks noGrp="1" noChangeArrowheads="1"/>
          </p:cNvSpPr>
          <p:nvPr>
            <p:ph type="body" sz="half" idx="4294967295"/>
          </p:nvPr>
        </p:nvSpPr>
        <p:spPr>
          <a:xfrm>
            <a:off x="890588" y="1268413"/>
            <a:ext cx="7775575" cy="1944687"/>
          </a:xfrm>
        </p:spPr>
        <p:txBody>
          <a:bodyPr/>
          <a:lstStyle/>
          <a:p>
            <a:pPr eaLnBrk="1" hangingPunct="1">
              <a:spcBef>
                <a:spcPts val="1800"/>
              </a:spcBef>
              <a:buFont typeface="微軟正黑體" pitchFamily="34" charset="-120"/>
              <a:buNone/>
            </a:pPr>
            <a:r>
              <a:rPr lang="zh-TW" altLang="en-US" sz="2800" dirty="0" smtClean="0"/>
              <a:t>安親班車輛停放及學生等待配合事項宣導</a:t>
            </a:r>
            <a:endParaRPr lang="en-US" altLang="zh-TW" sz="2800" dirty="0" smtClean="0"/>
          </a:p>
        </p:txBody>
      </p:sp>
      <p:pic>
        <p:nvPicPr>
          <p:cNvPr id="48131" name="圖片 11" descr="DSC_6401.JPG"/>
          <p:cNvPicPr>
            <a:picLocks noChangeAspect="1" noChangeArrowheads="1"/>
          </p:cNvPicPr>
          <p:nvPr/>
        </p:nvPicPr>
        <p:blipFill>
          <a:blip r:embed="rId2"/>
          <a:srcRect t="29333"/>
          <a:stretch>
            <a:fillRect/>
          </a:stretch>
        </p:blipFill>
        <p:spPr bwMode="auto">
          <a:xfrm>
            <a:off x="115153" y="1853814"/>
            <a:ext cx="5328592" cy="2114477"/>
          </a:xfrm>
          <a:prstGeom prst="rect">
            <a:avLst/>
          </a:prstGeom>
          <a:noFill/>
          <a:ln w="9525">
            <a:noFill/>
            <a:miter lim="800000"/>
            <a:headEnd/>
            <a:tailEnd/>
          </a:ln>
        </p:spPr>
      </p:pic>
      <p:pic>
        <p:nvPicPr>
          <p:cNvPr id="48132" name="圖片 12" descr="C:\Users\asus\Google 雲端硬碟\DSC_3148.JPG"/>
          <p:cNvPicPr>
            <a:picLocks noChangeAspect="1" noChangeArrowheads="1"/>
          </p:cNvPicPr>
          <p:nvPr/>
        </p:nvPicPr>
        <p:blipFill>
          <a:blip r:embed="rId3"/>
          <a:srcRect/>
          <a:stretch>
            <a:fillRect/>
          </a:stretch>
        </p:blipFill>
        <p:spPr bwMode="auto">
          <a:xfrm>
            <a:off x="5652120" y="1853813"/>
            <a:ext cx="3312368" cy="1863053"/>
          </a:xfrm>
          <a:prstGeom prst="rect">
            <a:avLst/>
          </a:prstGeom>
          <a:noFill/>
          <a:ln w="9525">
            <a:noFill/>
            <a:miter lim="800000"/>
            <a:headEnd/>
            <a:tailEnd/>
          </a:ln>
        </p:spPr>
      </p:pic>
      <p:pic>
        <p:nvPicPr>
          <p:cNvPr id="48133" name="圖片 1"/>
          <p:cNvPicPr>
            <a:picLocks noChangeAspect="1"/>
          </p:cNvPicPr>
          <p:nvPr/>
        </p:nvPicPr>
        <p:blipFill>
          <a:blip r:embed="rId4"/>
          <a:srcRect/>
          <a:stretch>
            <a:fillRect/>
          </a:stretch>
        </p:blipFill>
        <p:spPr bwMode="auto">
          <a:xfrm>
            <a:off x="562438" y="4074531"/>
            <a:ext cx="3936893" cy="2783469"/>
          </a:xfrm>
          <a:prstGeom prst="rect">
            <a:avLst/>
          </a:prstGeom>
          <a:noFill/>
          <a:ln w="9525">
            <a:noFill/>
            <a:miter lim="800000"/>
            <a:headEnd/>
            <a:tailEnd/>
          </a:ln>
        </p:spPr>
      </p:pic>
      <p:sp>
        <p:nvSpPr>
          <p:cNvPr id="48134" name="文字方塊 13"/>
          <p:cNvSpPr txBox="1">
            <a:spLocks noChangeArrowheads="1"/>
          </p:cNvSpPr>
          <p:nvPr/>
        </p:nvSpPr>
        <p:spPr bwMode="auto">
          <a:xfrm>
            <a:off x="6228184" y="3735558"/>
            <a:ext cx="3024187" cy="369888"/>
          </a:xfrm>
          <a:prstGeom prst="rect">
            <a:avLst/>
          </a:prstGeom>
          <a:noFill/>
          <a:ln w="9525">
            <a:noFill/>
            <a:miter lim="800000"/>
            <a:headEnd/>
            <a:tailEnd/>
          </a:ln>
        </p:spPr>
        <p:txBody>
          <a:bodyPr>
            <a:spAutoFit/>
          </a:bodyPr>
          <a:lstStyle/>
          <a:p>
            <a:pPr eaLnBrk="0" hangingPunct="0"/>
            <a:r>
              <a:rPr lang="zh-TW" altLang="en-US" b="1" dirty="0">
                <a:solidFill>
                  <a:srgbClr val="0000FF"/>
                </a:solidFill>
                <a:latin typeface="微軟正黑體" panose="020B0604030504040204" pitchFamily="34" charset="-120"/>
                <a:ea typeface="微軟正黑體" panose="020B0604030504040204" pitchFamily="34" charset="-120"/>
              </a:rPr>
              <a:t>安親班學生等待區</a:t>
            </a:r>
          </a:p>
        </p:txBody>
      </p:sp>
      <p:sp>
        <p:nvSpPr>
          <p:cNvPr id="16"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8985" y="4204854"/>
            <a:ext cx="4485015" cy="2522821"/>
          </a:xfrm>
          <a:prstGeom prst="rect">
            <a:avLst/>
          </a:prstGeom>
        </p:spPr>
      </p:pic>
    </p:spTree>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0"/>
          <p:cNvSpPr>
            <a:spLocks noGrp="1" noChangeArrowheads="1"/>
          </p:cNvSpPr>
          <p:nvPr>
            <p:ph type="body" sz="half" idx="4294967295"/>
          </p:nvPr>
        </p:nvSpPr>
        <p:spPr>
          <a:xfrm>
            <a:off x="890588" y="1268413"/>
            <a:ext cx="7775575" cy="1944687"/>
          </a:xfrm>
        </p:spPr>
        <p:txBody>
          <a:bodyPr/>
          <a:lstStyle/>
          <a:p>
            <a:pPr eaLnBrk="1" hangingPunct="1">
              <a:spcBef>
                <a:spcPts val="1800"/>
              </a:spcBef>
              <a:buFont typeface="微軟正黑體" pitchFamily="34" charset="-120"/>
              <a:buNone/>
            </a:pPr>
            <a:r>
              <a:rPr lang="zh-TW" altLang="en-US" sz="2800" smtClean="0"/>
              <a:t>校內地下室車輛停放規劃</a:t>
            </a:r>
            <a:endParaRPr lang="en-US" altLang="zh-TW" sz="2800" smtClean="0"/>
          </a:p>
        </p:txBody>
      </p:sp>
      <p:sp>
        <p:nvSpPr>
          <p:cNvPr id="14"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253" y="1852658"/>
            <a:ext cx="3824550" cy="2151309"/>
          </a:xfrm>
          <a:prstGeom prst="rect">
            <a:avLst/>
          </a:prstGeom>
        </p:spPr>
      </p:pic>
      <p:sp>
        <p:nvSpPr>
          <p:cNvPr id="49161" name="文字方塊 11"/>
          <p:cNvSpPr txBox="1">
            <a:spLocks noChangeArrowheads="1"/>
          </p:cNvSpPr>
          <p:nvPr/>
        </p:nvSpPr>
        <p:spPr bwMode="auto">
          <a:xfrm>
            <a:off x="2124075" y="3454400"/>
            <a:ext cx="2649538" cy="368300"/>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教師汽車車位</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948" y="1843967"/>
            <a:ext cx="3840000" cy="216000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803" y="4235706"/>
            <a:ext cx="3840000" cy="2160000"/>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765" y="4245267"/>
            <a:ext cx="3840000" cy="2160000"/>
          </a:xfrm>
          <a:prstGeom prst="rect">
            <a:avLst/>
          </a:prstGeom>
        </p:spPr>
      </p:pic>
      <p:sp>
        <p:nvSpPr>
          <p:cNvPr id="49162" name="文字方塊 12"/>
          <p:cNvSpPr txBox="1">
            <a:spLocks noChangeArrowheads="1"/>
          </p:cNvSpPr>
          <p:nvPr/>
        </p:nvSpPr>
        <p:spPr bwMode="auto">
          <a:xfrm>
            <a:off x="5076056" y="5805264"/>
            <a:ext cx="1658937" cy="368300"/>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教師機車車位</a:t>
            </a:r>
          </a:p>
        </p:txBody>
      </p:sp>
    </p:spTree>
    <p:extLst>
      <p:ext uri="{BB962C8B-B14F-4D97-AF65-F5344CB8AC3E}">
        <p14:creationId xmlns:p14="http://schemas.microsoft.com/office/powerpoint/2010/main" val="1220589189"/>
      </p:ext>
    </p:extLst>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848644"/>
            <a:ext cx="3857978" cy="2170113"/>
          </a:xfrm>
          <a:prstGeom prst="rect">
            <a:avLst/>
          </a:prstGeom>
        </p:spPr>
      </p:pic>
      <p:sp>
        <p:nvSpPr>
          <p:cNvPr id="49153" name="Rectangle 10"/>
          <p:cNvSpPr>
            <a:spLocks noGrp="1" noChangeArrowheads="1"/>
          </p:cNvSpPr>
          <p:nvPr>
            <p:ph type="body" sz="half" idx="4294967295"/>
          </p:nvPr>
        </p:nvSpPr>
        <p:spPr>
          <a:xfrm>
            <a:off x="890588" y="1268413"/>
            <a:ext cx="7775575" cy="1944687"/>
          </a:xfrm>
        </p:spPr>
        <p:txBody>
          <a:bodyPr/>
          <a:lstStyle/>
          <a:p>
            <a:pPr eaLnBrk="1" hangingPunct="1">
              <a:spcBef>
                <a:spcPts val="1800"/>
              </a:spcBef>
              <a:buFont typeface="微軟正黑體" pitchFamily="34" charset="-120"/>
              <a:buNone/>
            </a:pPr>
            <a:r>
              <a:rPr lang="zh-TW" altLang="en-US" sz="2800" smtClean="0"/>
              <a:t>校內地下室車輛停放規劃</a:t>
            </a:r>
            <a:endParaRPr lang="en-US" altLang="zh-TW" sz="2800" smtClean="0"/>
          </a:p>
        </p:txBody>
      </p:sp>
      <p:pic>
        <p:nvPicPr>
          <p:cNvPr id="49158" name="圖片 8"/>
          <p:cNvPicPr>
            <a:picLocks noChangeAspect="1"/>
          </p:cNvPicPr>
          <p:nvPr/>
        </p:nvPicPr>
        <p:blipFill>
          <a:blip r:embed="rId3"/>
          <a:srcRect l="4720" t="5470" r="7159" b="9660"/>
          <a:stretch>
            <a:fillRect/>
          </a:stretch>
        </p:blipFill>
        <p:spPr bwMode="auto">
          <a:xfrm>
            <a:off x="3203721" y="3213100"/>
            <a:ext cx="1119351" cy="805657"/>
          </a:xfrm>
          <a:prstGeom prst="rect">
            <a:avLst/>
          </a:prstGeom>
          <a:noFill/>
          <a:ln w="9525">
            <a:noFill/>
            <a:miter lim="800000"/>
            <a:headEnd/>
            <a:tailEnd/>
          </a:ln>
        </p:spPr>
      </p:pic>
      <p:sp>
        <p:nvSpPr>
          <p:cNvPr id="49160" name="文字方塊 10"/>
          <p:cNvSpPr txBox="1">
            <a:spLocks noChangeArrowheads="1"/>
          </p:cNvSpPr>
          <p:nvPr/>
        </p:nvSpPr>
        <p:spPr bwMode="auto">
          <a:xfrm>
            <a:off x="602093" y="3623469"/>
            <a:ext cx="2638425" cy="368300"/>
          </a:xfrm>
          <a:prstGeom prst="rect">
            <a:avLst/>
          </a:prstGeom>
          <a:noFill/>
          <a:ln w="9525">
            <a:noFill/>
            <a:miter lim="800000"/>
            <a:headEnd/>
            <a:tailEnd/>
          </a:ln>
        </p:spPr>
        <p:txBody>
          <a:bodyPr>
            <a:spAutoFit/>
          </a:bodyPr>
          <a:lstStyle/>
          <a:p>
            <a:pPr eaLnBrk="0" hangingPunct="0"/>
            <a:r>
              <a:rPr lang="zh-TW" altLang="en-US" b="1" dirty="0" smtClean="0">
                <a:solidFill>
                  <a:srgbClr val="FFFF00"/>
                </a:solidFill>
                <a:latin typeface="微軟正黑體" panose="020B0604030504040204" pitchFamily="34" charset="-120"/>
                <a:ea typeface="微軟正黑體" panose="020B0604030504040204" pitchFamily="34" charset="-120"/>
              </a:rPr>
              <a:t>自行車</a:t>
            </a:r>
            <a:r>
              <a:rPr lang="zh-TW" altLang="en-US" b="1" dirty="0">
                <a:solidFill>
                  <a:srgbClr val="FFFF00"/>
                </a:solidFill>
                <a:latin typeface="微軟正黑體" panose="020B0604030504040204" pitchFamily="34" charset="-120"/>
                <a:ea typeface="微軟正黑體" panose="020B0604030504040204" pitchFamily="34" charset="-120"/>
              </a:rPr>
              <a:t>車位及車牌</a:t>
            </a:r>
          </a:p>
        </p:txBody>
      </p:sp>
      <p:sp>
        <p:nvSpPr>
          <p:cNvPr id="14"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060" y="4221088"/>
            <a:ext cx="3840427" cy="2160240"/>
          </a:xfrm>
          <a:prstGeom prst="rect">
            <a:avLst/>
          </a:prstGeom>
        </p:spPr>
      </p:pic>
      <p:sp>
        <p:nvSpPr>
          <p:cNvPr id="10" name="文字方塊 10"/>
          <p:cNvSpPr txBox="1">
            <a:spLocks noChangeArrowheads="1"/>
          </p:cNvSpPr>
          <p:nvPr/>
        </p:nvSpPr>
        <p:spPr bwMode="auto">
          <a:xfrm>
            <a:off x="605986" y="6012583"/>
            <a:ext cx="2638425" cy="369332"/>
          </a:xfrm>
          <a:prstGeom prst="rect">
            <a:avLst/>
          </a:prstGeom>
          <a:noFill/>
          <a:ln w="9525">
            <a:noFill/>
            <a:miter lim="800000"/>
            <a:headEnd/>
            <a:tailEnd/>
          </a:ln>
        </p:spPr>
        <p:txBody>
          <a:bodyPr>
            <a:spAutoFit/>
          </a:bodyPr>
          <a:lstStyle/>
          <a:p>
            <a:pPr eaLnBrk="0" hangingPunct="0"/>
            <a:r>
              <a:rPr lang="zh-TW" altLang="en-US" b="1" dirty="0" smtClean="0">
                <a:solidFill>
                  <a:srgbClr val="FFFF00"/>
                </a:solidFill>
                <a:latin typeface="微軟正黑體" panose="020B0604030504040204" pitchFamily="34" charset="-120"/>
                <a:ea typeface="微軟正黑體" panose="020B0604030504040204" pitchFamily="34" charset="-120"/>
              </a:rPr>
              <a:t>安親班車輛車位</a:t>
            </a:r>
            <a:endParaRPr lang="zh-TW" altLang="en-US" b="1" dirty="0">
              <a:solidFill>
                <a:srgbClr val="FFFF00"/>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763" y="4240233"/>
            <a:ext cx="3857625" cy="2169915"/>
          </a:xfrm>
          <a:prstGeom prst="rect">
            <a:avLst/>
          </a:prstGeom>
        </p:spPr>
      </p:pic>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7388" y="1831769"/>
            <a:ext cx="3840000" cy="2160000"/>
          </a:xfrm>
          <a:prstGeom prst="rect">
            <a:avLst/>
          </a:prstGeom>
        </p:spPr>
      </p:pic>
      <p:sp>
        <p:nvSpPr>
          <p:cNvPr id="49159" name="文字方塊 9"/>
          <p:cNvSpPr txBox="1">
            <a:spLocks noChangeArrowheads="1"/>
          </p:cNvSpPr>
          <p:nvPr/>
        </p:nvSpPr>
        <p:spPr bwMode="auto">
          <a:xfrm>
            <a:off x="6251575" y="3565161"/>
            <a:ext cx="2178050" cy="368300"/>
          </a:xfrm>
          <a:prstGeom prst="rect">
            <a:avLst/>
          </a:prstGeom>
          <a:noFill/>
          <a:ln w="9525">
            <a:noFill/>
            <a:miter lim="800000"/>
            <a:headEnd/>
            <a:tailEnd/>
          </a:ln>
        </p:spPr>
        <p:txBody>
          <a:bodyPr>
            <a:spAutoFit/>
          </a:bodyPr>
          <a:lstStyle/>
          <a:p>
            <a:pPr eaLnBrk="0" hangingPunct="0"/>
            <a:r>
              <a:rPr lang="zh-TW" altLang="en-US" b="1" dirty="0">
                <a:solidFill>
                  <a:srgbClr val="FFFF00"/>
                </a:solidFill>
                <a:latin typeface="微軟正黑體" panose="020B0604030504040204" pitchFamily="34" charset="-120"/>
                <a:ea typeface="微軟正黑體" panose="020B0604030504040204" pitchFamily="34" charset="-120"/>
              </a:rPr>
              <a:t>殘障車位</a:t>
            </a:r>
          </a:p>
        </p:txBody>
      </p:sp>
    </p:spTree>
    <p:extLst>
      <p:ext uri="{BB962C8B-B14F-4D97-AF65-F5344CB8AC3E}">
        <p14:creationId xmlns:p14="http://schemas.microsoft.com/office/powerpoint/2010/main" val="4114941196"/>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9"/>
          <p:cNvSpPr>
            <a:spLocks noGrp="1" noChangeArrowheads="1"/>
          </p:cNvSpPr>
          <p:nvPr>
            <p:ph type="title" idx="4294967295"/>
          </p:nvPr>
        </p:nvSpPr>
        <p:spPr>
          <a:xfrm>
            <a:off x="2051050" y="620713"/>
            <a:ext cx="5616575" cy="1136650"/>
          </a:xfrm>
        </p:spPr>
        <p:txBody>
          <a:bodyPr/>
          <a:lstStyle/>
          <a:p>
            <a:pPr eaLnBrk="1" hangingPunct="1"/>
            <a:r>
              <a:rPr lang="zh-TW" altLang="en-US" sz="4800" dirty="0" smtClean="0">
                <a:effectLst>
                  <a:outerShdw blurRad="38100" dist="38100" dir="2700000" algn="tl">
                    <a:srgbClr val="000000">
                      <a:alpha val="43137"/>
                    </a:srgbClr>
                  </a:outerShdw>
                </a:effectLst>
                <a:latin typeface="華康行楷體W5"/>
                <a:ea typeface="標楷體" pitchFamily="65" charset="-120"/>
              </a:rPr>
              <a:t>學校概況</a:t>
            </a:r>
          </a:p>
        </p:txBody>
      </p:sp>
      <p:sp>
        <p:nvSpPr>
          <p:cNvPr id="7170" name="Rectangle 10"/>
          <p:cNvSpPr>
            <a:spLocks noGrp="1" noChangeArrowheads="1"/>
          </p:cNvSpPr>
          <p:nvPr>
            <p:ph type="body" idx="4294967295"/>
          </p:nvPr>
        </p:nvSpPr>
        <p:spPr>
          <a:xfrm>
            <a:off x="827583" y="1628775"/>
            <a:ext cx="7870329" cy="4248150"/>
          </a:xfrm>
        </p:spPr>
        <p:txBody>
          <a:bodyPr/>
          <a:lstStyle/>
          <a:p>
            <a:pPr marL="0" indent="0">
              <a:buNone/>
            </a:pPr>
            <a:r>
              <a:rPr lang="zh-TW" altLang="zh-TW" dirty="0" smtClean="0">
                <a:solidFill>
                  <a:srgbClr val="2C6123"/>
                </a:solidFill>
                <a:latin typeface="微軟正黑體" pitchFamily="34" charset="-120"/>
                <a:ea typeface="微軟正黑體" pitchFamily="34" charset="-120"/>
              </a:rPr>
              <a:t>鄰近其他學校</a:t>
            </a:r>
            <a:r>
              <a:rPr lang="en-US" altLang="zh-TW" dirty="0" smtClean="0">
                <a:solidFill>
                  <a:srgbClr val="2C6123"/>
                </a:solidFill>
                <a:latin typeface="微軟正黑體" pitchFamily="34" charset="-120"/>
                <a:ea typeface="微軟正黑體" pitchFamily="34" charset="-120"/>
              </a:rPr>
              <a:t>:</a:t>
            </a:r>
          </a:p>
          <a:p>
            <a:r>
              <a:rPr lang="zh-TW" altLang="zh-TW" dirty="0" smtClean="0">
                <a:solidFill>
                  <a:srgbClr val="2C6123"/>
                </a:solidFill>
                <a:latin typeface="微軟正黑體" pitchFamily="34" charset="-120"/>
                <a:ea typeface="微軟正黑體" pitchFamily="34" charset="-120"/>
              </a:rPr>
              <a:t>五王國小、永康復興國小、寶仁</a:t>
            </a:r>
            <a:r>
              <a:rPr lang="zh-TW" altLang="zh-TW" dirty="0" smtClean="0">
                <a:solidFill>
                  <a:srgbClr val="2C6123"/>
                </a:solidFill>
              </a:rPr>
              <a:t>國小</a:t>
            </a:r>
            <a:endParaRPr lang="en-US" altLang="zh-TW" dirty="0" smtClean="0">
              <a:solidFill>
                <a:srgbClr val="2C6123"/>
              </a:solidFill>
              <a:latin typeface="微軟正黑體" pitchFamily="34" charset="-120"/>
              <a:ea typeface="微軟正黑體" pitchFamily="34" charset="-120"/>
            </a:endParaRPr>
          </a:p>
          <a:p>
            <a:r>
              <a:rPr lang="zh-TW" altLang="en-US" dirty="0" smtClean="0">
                <a:solidFill>
                  <a:srgbClr val="2C6123"/>
                </a:solidFill>
              </a:rPr>
              <a:t>東光國小</a:t>
            </a:r>
            <a:r>
              <a:rPr lang="zh-TW" altLang="zh-TW" dirty="0" smtClean="0">
                <a:solidFill>
                  <a:srgbClr val="2C6123"/>
                </a:solidFill>
              </a:rPr>
              <a:t>、</a:t>
            </a:r>
            <a:r>
              <a:rPr lang="zh-TW" altLang="en-US" dirty="0" smtClean="0">
                <a:solidFill>
                  <a:srgbClr val="2C6123"/>
                </a:solidFill>
              </a:rPr>
              <a:t>開元國小</a:t>
            </a:r>
            <a:endParaRPr lang="en-US" altLang="zh-TW" dirty="0" smtClean="0">
              <a:solidFill>
                <a:srgbClr val="2C6123"/>
              </a:solidFill>
            </a:endParaRPr>
          </a:p>
          <a:p>
            <a:r>
              <a:rPr lang="zh-TW" altLang="en-US" dirty="0" smtClean="0">
                <a:solidFill>
                  <a:srgbClr val="2C6123"/>
                </a:solidFill>
                <a:latin typeface="微軟正黑體" pitchFamily="34" charset="-120"/>
                <a:ea typeface="微軟正黑體" pitchFamily="34" charset="-120"/>
              </a:rPr>
              <a:t>大橋國中</a:t>
            </a:r>
            <a:r>
              <a:rPr lang="zh-TW" altLang="zh-TW" dirty="0">
                <a:solidFill>
                  <a:srgbClr val="2C6123"/>
                </a:solidFill>
              </a:rPr>
              <a:t>、永</a:t>
            </a:r>
            <a:r>
              <a:rPr lang="zh-TW" altLang="zh-TW" dirty="0" smtClean="0">
                <a:solidFill>
                  <a:srgbClr val="2C6123"/>
                </a:solidFill>
                <a:latin typeface="微軟正黑體" pitchFamily="34" charset="-120"/>
                <a:ea typeface="微軟正黑體" pitchFamily="34" charset="-120"/>
              </a:rPr>
              <a:t>仁國中、後甲國中</a:t>
            </a:r>
            <a:endParaRPr lang="en-US" altLang="zh-TW" dirty="0" smtClean="0">
              <a:solidFill>
                <a:srgbClr val="2C6123"/>
              </a:solidFill>
              <a:latin typeface="微軟正黑體" pitchFamily="34" charset="-120"/>
              <a:ea typeface="微軟正黑體" pitchFamily="34" charset="-120"/>
            </a:endParaRPr>
          </a:p>
          <a:p>
            <a:r>
              <a:rPr lang="zh-TW" altLang="en-US" dirty="0" smtClean="0">
                <a:solidFill>
                  <a:srgbClr val="2C6123"/>
                </a:solidFill>
                <a:latin typeface="微軟正黑體" pitchFamily="34" charset="-120"/>
                <a:ea typeface="微軟正黑體" pitchFamily="34" charset="-120"/>
              </a:rPr>
              <a:t>成功大學</a:t>
            </a:r>
            <a:endParaRPr lang="en-US" altLang="zh-TW" dirty="0" smtClean="0">
              <a:solidFill>
                <a:srgbClr val="2C6123"/>
              </a:solidFill>
              <a:latin typeface="微軟正黑體" pitchFamily="34" charset="-120"/>
              <a:ea typeface="微軟正黑體" pitchFamily="34" charset="-120"/>
            </a:endParaRPr>
          </a:p>
          <a:p>
            <a:pPr eaLnBrk="1" hangingPunct="1">
              <a:spcBef>
                <a:spcPts val="1800"/>
              </a:spcBef>
              <a:buFont typeface="微軟正黑體" pitchFamily="34" charset="-120"/>
              <a:buNone/>
            </a:pPr>
            <a:endParaRPr lang="zh-TW" altLang="en-US" b="1" dirty="0" smtClean="0">
              <a:solidFill>
                <a:srgbClr val="2C6123"/>
              </a:solidFill>
              <a:latin typeface="微軟正黑體" pitchFamily="34" charset="-120"/>
              <a:ea typeface="微軟正黑體" pitchFamily="34" charset="-120"/>
            </a:endParaRPr>
          </a:p>
        </p:txBody>
      </p:sp>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
          <p:cNvSpPr>
            <a:spLocks noGrp="1" noChangeArrowheads="1"/>
          </p:cNvSpPr>
          <p:nvPr>
            <p:ph type="body" sz="half" idx="4294967295"/>
          </p:nvPr>
        </p:nvSpPr>
        <p:spPr>
          <a:xfrm>
            <a:off x="890588" y="1268413"/>
            <a:ext cx="7775575" cy="593725"/>
          </a:xfrm>
        </p:spPr>
        <p:txBody>
          <a:bodyPr/>
          <a:lstStyle/>
          <a:p>
            <a:pPr eaLnBrk="1" hangingPunct="1">
              <a:spcBef>
                <a:spcPts val="1800"/>
              </a:spcBef>
              <a:buFont typeface="微軟正黑體" pitchFamily="34" charset="-120"/>
              <a:buNone/>
            </a:pPr>
            <a:r>
              <a:rPr lang="zh-TW" altLang="en-US" sz="2800" dirty="0" smtClean="0"/>
              <a:t>校外車輛停放規劃</a:t>
            </a:r>
            <a:endParaRPr lang="en-US" altLang="zh-TW" sz="2800" dirty="0" smtClean="0"/>
          </a:p>
        </p:txBody>
      </p:sp>
      <p:pic>
        <p:nvPicPr>
          <p:cNvPr id="50179" name="圖片 8"/>
          <p:cNvPicPr>
            <a:picLocks noChangeAspect="1"/>
          </p:cNvPicPr>
          <p:nvPr/>
        </p:nvPicPr>
        <p:blipFill>
          <a:blip r:embed="rId2"/>
          <a:srcRect/>
          <a:stretch>
            <a:fillRect/>
          </a:stretch>
        </p:blipFill>
        <p:spPr bwMode="auto">
          <a:xfrm>
            <a:off x="107950" y="4149725"/>
            <a:ext cx="3840163" cy="2262188"/>
          </a:xfrm>
          <a:prstGeom prst="rect">
            <a:avLst/>
          </a:prstGeom>
          <a:noFill/>
          <a:ln w="9525">
            <a:noFill/>
            <a:miter lim="800000"/>
            <a:headEnd/>
            <a:tailEnd/>
          </a:ln>
        </p:spPr>
      </p:pic>
      <p:pic>
        <p:nvPicPr>
          <p:cNvPr id="50180" name="圖片 1"/>
          <p:cNvPicPr>
            <a:picLocks noChangeAspect="1"/>
          </p:cNvPicPr>
          <p:nvPr/>
        </p:nvPicPr>
        <p:blipFill>
          <a:blip r:embed="rId3"/>
          <a:srcRect/>
          <a:stretch>
            <a:fillRect/>
          </a:stretch>
        </p:blipFill>
        <p:spPr bwMode="auto">
          <a:xfrm>
            <a:off x="6588224" y="1933575"/>
            <a:ext cx="2524125" cy="4487863"/>
          </a:xfrm>
          <a:prstGeom prst="rect">
            <a:avLst/>
          </a:prstGeom>
          <a:noFill/>
          <a:ln w="9525">
            <a:noFill/>
            <a:miter lim="800000"/>
            <a:headEnd/>
            <a:tailEnd/>
          </a:ln>
        </p:spPr>
      </p:pic>
      <p:pic>
        <p:nvPicPr>
          <p:cNvPr id="50181" name="圖片 2"/>
          <p:cNvPicPr>
            <a:picLocks noChangeAspect="1"/>
          </p:cNvPicPr>
          <p:nvPr/>
        </p:nvPicPr>
        <p:blipFill>
          <a:blip r:embed="rId4"/>
          <a:srcRect/>
          <a:stretch>
            <a:fillRect/>
          </a:stretch>
        </p:blipFill>
        <p:spPr bwMode="auto">
          <a:xfrm>
            <a:off x="4019550" y="1933575"/>
            <a:ext cx="2528888" cy="4494213"/>
          </a:xfrm>
          <a:prstGeom prst="rect">
            <a:avLst/>
          </a:prstGeom>
          <a:noFill/>
          <a:ln w="9525">
            <a:noFill/>
            <a:miter lim="800000"/>
            <a:headEnd/>
            <a:tailEnd/>
          </a:ln>
        </p:spPr>
      </p:pic>
      <p:sp>
        <p:nvSpPr>
          <p:cNvPr id="50182" name="文字方塊 9"/>
          <p:cNvSpPr txBox="1">
            <a:spLocks noChangeArrowheads="1"/>
          </p:cNvSpPr>
          <p:nvPr/>
        </p:nvSpPr>
        <p:spPr bwMode="auto">
          <a:xfrm>
            <a:off x="7019925" y="5264150"/>
            <a:ext cx="2052638" cy="461963"/>
          </a:xfrm>
          <a:prstGeom prst="rect">
            <a:avLst/>
          </a:prstGeom>
          <a:noFill/>
          <a:ln w="9525">
            <a:noFill/>
            <a:miter lim="800000"/>
            <a:headEnd/>
            <a:tailEnd/>
          </a:ln>
        </p:spPr>
        <p:txBody>
          <a:bodyPr>
            <a:spAutoFit/>
          </a:bodyPr>
          <a:lstStyle/>
          <a:p>
            <a:pPr eaLnBrk="0" hangingPunct="0"/>
            <a:r>
              <a:rPr lang="zh-TW" altLang="en-US" sz="2400" b="1">
                <a:solidFill>
                  <a:srgbClr val="FFFF00"/>
                </a:solidFill>
                <a:latin typeface="微軟正黑體" panose="020B0604030504040204" pitchFamily="34" charset="-120"/>
                <a:ea typeface="微軟正黑體" panose="020B0604030504040204" pitchFamily="34" charset="-120"/>
              </a:rPr>
              <a:t>學生自行車</a:t>
            </a:r>
          </a:p>
        </p:txBody>
      </p:sp>
      <p:sp>
        <p:nvSpPr>
          <p:cNvPr id="50183" name="文字方塊 10"/>
          <p:cNvSpPr txBox="1">
            <a:spLocks noChangeArrowheads="1"/>
          </p:cNvSpPr>
          <p:nvPr/>
        </p:nvSpPr>
        <p:spPr bwMode="auto">
          <a:xfrm>
            <a:off x="4356100" y="5737225"/>
            <a:ext cx="2052638" cy="461963"/>
          </a:xfrm>
          <a:prstGeom prst="rect">
            <a:avLst/>
          </a:prstGeom>
          <a:noFill/>
          <a:ln w="9525">
            <a:noFill/>
            <a:miter lim="800000"/>
            <a:headEnd/>
            <a:tailEnd/>
          </a:ln>
        </p:spPr>
        <p:txBody>
          <a:bodyPr>
            <a:spAutoFit/>
          </a:bodyPr>
          <a:lstStyle/>
          <a:p>
            <a:pPr eaLnBrk="0" hangingPunct="0"/>
            <a:r>
              <a:rPr lang="zh-TW" altLang="en-US" sz="2400" b="1">
                <a:solidFill>
                  <a:srgbClr val="FFFF00"/>
                </a:solidFill>
                <a:latin typeface="微軟正黑體" panose="020B0604030504040204" pitchFamily="34" charset="-120"/>
                <a:ea typeface="微軟正黑體" panose="020B0604030504040204" pitchFamily="34" charset="-120"/>
              </a:rPr>
              <a:t>校外家長機車</a:t>
            </a:r>
          </a:p>
        </p:txBody>
      </p:sp>
      <p:sp>
        <p:nvSpPr>
          <p:cNvPr id="50184" name="文字方塊 11"/>
          <p:cNvSpPr txBox="1">
            <a:spLocks noChangeArrowheads="1"/>
          </p:cNvSpPr>
          <p:nvPr/>
        </p:nvSpPr>
        <p:spPr bwMode="auto">
          <a:xfrm>
            <a:off x="1001713" y="5876925"/>
            <a:ext cx="2052637" cy="461963"/>
          </a:xfrm>
          <a:prstGeom prst="rect">
            <a:avLst/>
          </a:prstGeom>
          <a:noFill/>
          <a:ln w="9525">
            <a:noFill/>
            <a:miter lim="800000"/>
            <a:headEnd/>
            <a:tailEnd/>
          </a:ln>
        </p:spPr>
        <p:txBody>
          <a:bodyPr>
            <a:spAutoFit/>
          </a:bodyPr>
          <a:lstStyle/>
          <a:p>
            <a:pPr eaLnBrk="0" hangingPunct="0"/>
            <a:r>
              <a:rPr lang="zh-TW" altLang="en-US" sz="2400" b="1">
                <a:solidFill>
                  <a:srgbClr val="FFFF00"/>
                </a:solidFill>
                <a:latin typeface="微軟正黑體" panose="020B0604030504040204" pitchFamily="34" charset="-120"/>
                <a:ea typeface="微軟正黑體" panose="020B0604030504040204" pitchFamily="34" charset="-120"/>
              </a:rPr>
              <a:t>夜間家長機車</a:t>
            </a:r>
          </a:p>
        </p:txBody>
      </p:sp>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422" y="1952278"/>
            <a:ext cx="3743970" cy="2105983"/>
          </a:xfrm>
          <a:prstGeom prst="rect">
            <a:avLst/>
          </a:prstGeom>
        </p:spPr>
      </p:pic>
      <p:sp>
        <p:nvSpPr>
          <p:cNvPr id="50185" name="文字方塊 12"/>
          <p:cNvSpPr txBox="1">
            <a:spLocks noChangeArrowheads="1"/>
          </p:cNvSpPr>
          <p:nvPr/>
        </p:nvSpPr>
        <p:spPr bwMode="auto">
          <a:xfrm>
            <a:off x="1247775" y="3546475"/>
            <a:ext cx="1558925" cy="461963"/>
          </a:xfrm>
          <a:prstGeom prst="rect">
            <a:avLst/>
          </a:prstGeom>
          <a:noFill/>
          <a:ln w="9525">
            <a:noFill/>
            <a:miter lim="800000"/>
            <a:headEnd/>
            <a:tailEnd/>
          </a:ln>
        </p:spPr>
        <p:txBody>
          <a:bodyPr>
            <a:spAutoFit/>
          </a:bodyPr>
          <a:lstStyle/>
          <a:p>
            <a:pPr eaLnBrk="0" hangingPunct="0"/>
            <a:r>
              <a:rPr lang="zh-TW" altLang="en-US" sz="2400" b="1">
                <a:solidFill>
                  <a:srgbClr val="FFFF00"/>
                </a:solidFill>
                <a:latin typeface="微軟正黑體" panose="020B0604030504040204" pitchFamily="34" charset="-120"/>
                <a:ea typeface="微軟正黑體" panose="020B0604030504040204" pitchFamily="34" charset="-120"/>
              </a:rPr>
              <a:t>家長汽車</a:t>
            </a:r>
          </a:p>
        </p:txBody>
      </p:sp>
      <p:sp>
        <p:nvSpPr>
          <p:cNvPr id="14" name="Rectangle 9"/>
          <p:cNvSpPr txBox="1">
            <a:spLocks noChangeArrowheads="1"/>
          </p:cNvSpPr>
          <p:nvPr/>
        </p:nvSpPr>
        <p:spPr bwMode="auto">
          <a:xfrm>
            <a:off x="2411760" y="404813"/>
            <a:ext cx="5997228" cy="1139825"/>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交通安全與輔導</a:t>
            </a:r>
            <a:endParaRPr lang="zh-TW" altLang="en-US" sz="5400" dirty="0">
              <a:ln>
                <a:solidFill>
                  <a:srgbClr val="FCFCFC"/>
                </a:solidFill>
              </a:ln>
              <a:latin typeface="標楷體" panose="03000509000000000000" pitchFamily="65" charset="-120"/>
            </a:endParaRPr>
          </a:p>
        </p:txBody>
      </p:sp>
    </p:spTree>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
          <p:cNvSpPr>
            <a:spLocks noGrp="1" noChangeArrowheads="1"/>
          </p:cNvSpPr>
          <p:nvPr>
            <p:ph type="body" idx="4294967295"/>
          </p:nvPr>
        </p:nvSpPr>
        <p:spPr>
          <a:xfrm>
            <a:off x="755650" y="1412875"/>
            <a:ext cx="7416800" cy="1871663"/>
          </a:xfrm>
        </p:spPr>
        <p:txBody>
          <a:bodyPr/>
          <a:lstStyle/>
          <a:p>
            <a:pPr eaLnBrk="1" hangingPunct="1">
              <a:spcBef>
                <a:spcPts val="1800"/>
              </a:spcBef>
              <a:buFont typeface="微軟正黑體" pitchFamily="34" charset="-120"/>
              <a:buNone/>
            </a:pPr>
            <a:r>
              <a:rPr lang="zh-TW" altLang="en-US" sz="2800" smtClean="0"/>
              <a:t>校園人車動線分離安全規劃設計頗具成效</a:t>
            </a:r>
          </a:p>
        </p:txBody>
      </p:sp>
      <p:pic>
        <p:nvPicPr>
          <p:cNvPr id="51202" name="圖片 4"/>
          <p:cNvPicPr>
            <a:picLocks noChangeAspect="1"/>
          </p:cNvPicPr>
          <p:nvPr/>
        </p:nvPicPr>
        <p:blipFill>
          <a:blip r:embed="rId2"/>
          <a:srcRect/>
          <a:stretch>
            <a:fillRect/>
          </a:stretch>
        </p:blipFill>
        <p:spPr bwMode="auto">
          <a:xfrm>
            <a:off x="467544" y="1883851"/>
            <a:ext cx="8347521" cy="2455930"/>
          </a:xfrm>
          <a:prstGeom prst="rect">
            <a:avLst/>
          </a:prstGeom>
          <a:noFill/>
          <a:ln w="9525">
            <a:noFill/>
            <a:miter lim="800000"/>
            <a:headEnd/>
            <a:tailEnd/>
          </a:ln>
        </p:spPr>
      </p:pic>
      <p:pic>
        <p:nvPicPr>
          <p:cNvPr id="51203" name="圖片 2"/>
          <p:cNvPicPr>
            <a:picLocks noChangeAspect="1"/>
          </p:cNvPicPr>
          <p:nvPr/>
        </p:nvPicPr>
        <p:blipFill>
          <a:blip r:embed="rId3"/>
          <a:srcRect/>
          <a:stretch>
            <a:fillRect/>
          </a:stretch>
        </p:blipFill>
        <p:spPr bwMode="auto">
          <a:xfrm>
            <a:off x="184919" y="4399870"/>
            <a:ext cx="3679825" cy="2070100"/>
          </a:xfrm>
          <a:prstGeom prst="rect">
            <a:avLst/>
          </a:prstGeom>
          <a:noFill/>
          <a:ln w="9525">
            <a:noFill/>
            <a:miter lim="800000"/>
            <a:headEnd/>
            <a:tailEnd/>
          </a:ln>
        </p:spPr>
      </p:pic>
      <p:sp>
        <p:nvSpPr>
          <p:cNvPr id="51204" name="文字方塊 7"/>
          <p:cNvSpPr txBox="1">
            <a:spLocks noChangeArrowheads="1"/>
          </p:cNvSpPr>
          <p:nvPr/>
        </p:nvSpPr>
        <p:spPr bwMode="auto">
          <a:xfrm>
            <a:off x="647700" y="5675313"/>
            <a:ext cx="2952750" cy="461962"/>
          </a:xfrm>
          <a:prstGeom prst="rect">
            <a:avLst/>
          </a:prstGeom>
          <a:noFill/>
          <a:ln w="9525">
            <a:noFill/>
            <a:miter lim="800000"/>
            <a:headEnd/>
            <a:tailEnd/>
          </a:ln>
        </p:spPr>
        <p:txBody>
          <a:bodyPr>
            <a:spAutoFit/>
          </a:bodyPr>
          <a:lstStyle/>
          <a:p>
            <a:pPr eaLnBrk="0" hangingPunct="0"/>
            <a:r>
              <a:rPr lang="zh-TW" altLang="en-US" sz="2400" b="1">
                <a:solidFill>
                  <a:srgbClr val="FFFF00"/>
                </a:solidFill>
                <a:latin typeface="微軟正黑體" panose="020B0604030504040204" pitchFamily="34" charset="-120"/>
                <a:ea typeface="微軟正黑體" panose="020B0604030504040204" pitchFamily="34" charset="-120"/>
              </a:rPr>
              <a:t>校門口學生步行區域</a:t>
            </a:r>
          </a:p>
        </p:txBody>
      </p:sp>
      <p:sp>
        <p:nvSpPr>
          <p:cNvPr id="51205" name="文字方塊 8"/>
          <p:cNvSpPr txBox="1">
            <a:spLocks noChangeArrowheads="1"/>
          </p:cNvSpPr>
          <p:nvPr/>
        </p:nvSpPr>
        <p:spPr bwMode="auto">
          <a:xfrm>
            <a:off x="3721100" y="3362325"/>
            <a:ext cx="3240088" cy="460375"/>
          </a:xfrm>
          <a:prstGeom prst="rect">
            <a:avLst/>
          </a:prstGeom>
          <a:noFill/>
          <a:ln w="9525">
            <a:noFill/>
            <a:miter lim="800000"/>
            <a:headEnd/>
            <a:tailEnd/>
          </a:ln>
        </p:spPr>
        <p:txBody>
          <a:bodyPr>
            <a:spAutoFit/>
          </a:bodyPr>
          <a:lstStyle/>
          <a:p>
            <a:pPr eaLnBrk="0" hangingPunct="0"/>
            <a:r>
              <a:rPr lang="zh-TW" altLang="en-US" sz="2400" b="1">
                <a:solidFill>
                  <a:srgbClr val="FFFF00"/>
                </a:solidFill>
                <a:latin typeface="微軟正黑體" panose="020B0604030504040204" pitchFamily="34" charset="-120"/>
                <a:ea typeface="微軟正黑體" panose="020B0604030504040204" pitchFamily="34" charset="-120"/>
              </a:rPr>
              <a:t>車輛依年級及車種分流</a:t>
            </a:r>
          </a:p>
        </p:txBody>
      </p:sp>
      <p:pic>
        <p:nvPicPr>
          <p:cNvPr id="51206" name="圖片 11"/>
          <p:cNvPicPr>
            <a:picLocks noChangeAspect="1"/>
          </p:cNvPicPr>
          <p:nvPr/>
        </p:nvPicPr>
        <p:blipFill>
          <a:blip r:embed="rId4"/>
          <a:srcRect/>
          <a:stretch>
            <a:fillRect/>
          </a:stretch>
        </p:blipFill>
        <p:spPr bwMode="auto">
          <a:xfrm>
            <a:off x="5238750" y="4409358"/>
            <a:ext cx="3708400" cy="2085975"/>
          </a:xfrm>
          <a:prstGeom prst="rect">
            <a:avLst/>
          </a:prstGeom>
          <a:noFill/>
          <a:ln w="9525">
            <a:noFill/>
            <a:miter lim="800000"/>
            <a:headEnd/>
            <a:tailEnd/>
          </a:ln>
        </p:spPr>
      </p:pic>
      <p:pic>
        <p:nvPicPr>
          <p:cNvPr id="51207" name="圖片 10"/>
          <p:cNvPicPr>
            <a:picLocks noChangeAspect="1"/>
          </p:cNvPicPr>
          <p:nvPr/>
        </p:nvPicPr>
        <p:blipFill>
          <a:blip r:embed="rId5"/>
          <a:srcRect/>
          <a:stretch>
            <a:fillRect/>
          </a:stretch>
        </p:blipFill>
        <p:spPr bwMode="auto">
          <a:xfrm>
            <a:off x="3930088" y="4409358"/>
            <a:ext cx="1173162" cy="2085975"/>
          </a:xfrm>
          <a:prstGeom prst="rect">
            <a:avLst/>
          </a:prstGeom>
          <a:noFill/>
          <a:ln w="9525">
            <a:noFill/>
            <a:miter lim="800000"/>
            <a:headEnd/>
            <a:tailEnd/>
          </a:ln>
        </p:spPr>
      </p:pic>
      <p:sp>
        <p:nvSpPr>
          <p:cNvPr id="51208" name="文字方塊 9"/>
          <p:cNvSpPr txBox="1">
            <a:spLocks noChangeArrowheads="1"/>
          </p:cNvSpPr>
          <p:nvPr/>
        </p:nvSpPr>
        <p:spPr bwMode="auto">
          <a:xfrm>
            <a:off x="4949825" y="5907088"/>
            <a:ext cx="3997325" cy="461962"/>
          </a:xfrm>
          <a:prstGeom prst="rect">
            <a:avLst/>
          </a:prstGeom>
          <a:noFill/>
          <a:ln w="9525">
            <a:noFill/>
            <a:miter lim="800000"/>
            <a:headEnd/>
            <a:tailEnd/>
          </a:ln>
        </p:spPr>
        <p:txBody>
          <a:bodyPr>
            <a:spAutoFit/>
          </a:bodyPr>
          <a:lstStyle/>
          <a:p>
            <a:pPr eaLnBrk="0" hangingPunct="0"/>
            <a:r>
              <a:rPr lang="zh-TW" altLang="en-US" sz="2400" b="1">
                <a:solidFill>
                  <a:srgbClr val="FFFF00"/>
                </a:solidFill>
                <a:latin typeface="微軟正黑體" panose="020B0604030504040204" pitchFamily="34" charset="-120"/>
                <a:ea typeface="微軟正黑體" panose="020B0604030504040204" pitchFamily="34" charset="-120"/>
              </a:rPr>
              <a:t>汽車接送學生行走綠色步道</a:t>
            </a:r>
          </a:p>
        </p:txBody>
      </p:sp>
      <p:sp>
        <p:nvSpPr>
          <p:cNvPr id="13" name="Rectangle 9"/>
          <p:cNvSpPr txBox="1">
            <a:spLocks noChangeArrowheads="1"/>
          </p:cNvSpPr>
          <p:nvPr/>
        </p:nvSpPr>
        <p:spPr bwMode="auto">
          <a:xfrm>
            <a:off x="2555776" y="548680"/>
            <a:ext cx="5184874" cy="1136650"/>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創新與重大成效</a:t>
            </a:r>
            <a:endParaRPr lang="zh-TW" altLang="en-US" sz="5400" dirty="0">
              <a:ln>
                <a:solidFill>
                  <a:srgbClr val="FCFCFC"/>
                </a:solidFill>
              </a:ln>
              <a:latin typeface="標楷體" panose="03000509000000000000" pitchFamily="65" charset="-120"/>
            </a:endParaRPr>
          </a:p>
        </p:txBody>
      </p:sp>
    </p:spTree>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
          <p:cNvSpPr>
            <a:spLocks noGrp="1" noChangeArrowheads="1"/>
          </p:cNvSpPr>
          <p:nvPr>
            <p:ph type="body" idx="4294967295"/>
          </p:nvPr>
        </p:nvSpPr>
        <p:spPr>
          <a:xfrm>
            <a:off x="684213" y="1773238"/>
            <a:ext cx="7488237" cy="1871662"/>
          </a:xfrm>
        </p:spPr>
        <p:txBody>
          <a:bodyPr/>
          <a:lstStyle/>
          <a:p>
            <a:pPr eaLnBrk="1" hangingPunct="1">
              <a:spcBef>
                <a:spcPts val="1800"/>
              </a:spcBef>
              <a:buFont typeface="微軟正黑體" pitchFamily="34" charset="-120"/>
              <a:buNone/>
            </a:pPr>
            <a:r>
              <a:rPr lang="en-US" altLang="zh-TW" sz="2800" smtClean="0"/>
              <a:t>E</a:t>
            </a:r>
            <a:r>
              <a:rPr lang="zh-TW" altLang="en-US" sz="2800" smtClean="0"/>
              <a:t>化的交通安全教材</a:t>
            </a:r>
            <a:r>
              <a:rPr lang="en-US" altLang="zh-TW" sz="2800" smtClean="0"/>
              <a:t>(</a:t>
            </a:r>
            <a:r>
              <a:rPr lang="zh-TW" altLang="en-US" sz="2800" smtClean="0"/>
              <a:t>教材光碟櫃</a:t>
            </a:r>
            <a:r>
              <a:rPr lang="en-US" altLang="zh-TW" sz="2800" smtClean="0"/>
              <a:t>)</a:t>
            </a:r>
            <a:endParaRPr lang="zh-TW" altLang="en-US" sz="2800" smtClean="0"/>
          </a:p>
        </p:txBody>
      </p:sp>
      <p:pic>
        <p:nvPicPr>
          <p:cNvPr id="52226" name="圖片 2"/>
          <p:cNvPicPr>
            <a:picLocks noChangeAspect="1"/>
          </p:cNvPicPr>
          <p:nvPr/>
        </p:nvPicPr>
        <p:blipFill>
          <a:blip r:embed="rId2"/>
          <a:srcRect/>
          <a:stretch>
            <a:fillRect/>
          </a:stretch>
        </p:blipFill>
        <p:spPr bwMode="auto">
          <a:xfrm>
            <a:off x="4878388" y="2924175"/>
            <a:ext cx="4140200" cy="2387600"/>
          </a:xfrm>
          <a:prstGeom prst="rect">
            <a:avLst/>
          </a:prstGeom>
          <a:noFill/>
          <a:ln w="9525">
            <a:noFill/>
            <a:miter lim="800000"/>
            <a:headEnd/>
            <a:tailEnd/>
          </a:ln>
        </p:spPr>
      </p:pic>
      <p:pic>
        <p:nvPicPr>
          <p:cNvPr id="52227" name="圖片 3"/>
          <p:cNvPicPr>
            <a:picLocks noChangeAspect="1"/>
          </p:cNvPicPr>
          <p:nvPr/>
        </p:nvPicPr>
        <p:blipFill>
          <a:blip r:embed="rId3"/>
          <a:srcRect/>
          <a:stretch>
            <a:fillRect/>
          </a:stretch>
        </p:blipFill>
        <p:spPr bwMode="auto">
          <a:xfrm>
            <a:off x="468313" y="2924175"/>
            <a:ext cx="4175125" cy="2439988"/>
          </a:xfrm>
          <a:prstGeom prst="rect">
            <a:avLst/>
          </a:prstGeom>
          <a:noFill/>
          <a:ln w="9525">
            <a:noFill/>
            <a:miter lim="800000"/>
            <a:headEnd/>
            <a:tailEnd/>
          </a:ln>
        </p:spPr>
      </p:pic>
      <p:sp>
        <p:nvSpPr>
          <p:cNvPr id="52228" name="文字方塊 5"/>
          <p:cNvSpPr txBox="1">
            <a:spLocks noChangeArrowheads="1"/>
          </p:cNvSpPr>
          <p:nvPr/>
        </p:nvSpPr>
        <p:spPr bwMode="auto">
          <a:xfrm>
            <a:off x="1042988" y="5384800"/>
            <a:ext cx="3384550" cy="369888"/>
          </a:xfrm>
          <a:prstGeom prst="rect">
            <a:avLst/>
          </a:prstGeom>
          <a:noFill/>
          <a:ln w="9525">
            <a:noFill/>
            <a:miter lim="800000"/>
            <a:headEnd/>
            <a:tailEnd/>
          </a:ln>
        </p:spPr>
        <p:txBody>
          <a:bodyPr>
            <a:spAutoFit/>
          </a:bodyPr>
          <a:lstStyle/>
          <a:p>
            <a:pPr eaLnBrk="0" hangingPunct="0"/>
            <a:r>
              <a:rPr lang="zh-TW" altLang="en-US" b="1" dirty="0">
                <a:solidFill>
                  <a:srgbClr val="0000FF"/>
                </a:solidFill>
                <a:latin typeface="微軟正黑體" panose="020B0604030504040204" pitchFamily="34" charset="-120"/>
                <a:ea typeface="微軟正黑體" panose="020B0604030504040204" pitchFamily="34" charset="-120"/>
              </a:rPr>
              <a:t>教材光碟櫃內有超過</a:t>
            </a:r>
            <a:r>
              <a:rPr lang="en-US" altLang="zh-TW" b="1" dirty="0">
                <a:solidFill>
                  <a:srgbClr val="0000FF"/>
                </a:solidFill>
                <a:latin typeface="微軟正黑體" panose="020B0604030504040204" pitchFamily="34" charset="-120"/>
                <a:ea typeface="微軟正黑體" panose="020B0604030504040204" pitchFamily="34" charset="-120"/>
              </a:rPr>
              <a:t>1TB</a:t>
            </a:r>
            <a:r>
              <a:rPr lang="zh-TW" altLang="en-US" b="1" dirty="0">
                <a:solidFill>
                  <a:srgbClr val="0000FF"/>
                </a:solidFill>
                <a:latin typeface="微軟正黑體" panose="020B0604030504040204" pitchFamily="34" charset="-120"/>
                <a:ea typeface="微軟正黑體" panose="020B0604030504040204" pitchFamily="34" charset="-120"/>
              </a:rPr>
              <a:t>的教材</a:t>
            </a:r>
          </a:p>
        </p:txBody>
      </p:sp>
      <p:sp>
        <p:nvSpPr>
          <p:cNvPr id="52229" name="文字方塊 6"/>
          <p:cNvSpPr txBox="1">
            <a:spLocks noChangeArrowheads="1"/>
          </p:cNvSpPr>
          <p:nvPr/>
        </p:nvSpPr>
        <p:spPr bwMode="auto">
          <a:xfrm>
            <a:off x="5256213" y="5364163"/>
            <a:ext cx="3384550" cy="368300"/>
          </a:xfrm>
          <a:prstGeom prst="rect">
            <a:avLst/>
          </a:prstGeom>
          <a:noFill/>
          <a:ln w="9525">
            <a:noFill/>
            <a:miter lim="800000"/>
            <a:headEnd/>
            <a:tailEnd/>
          </a:ln>
        </p:spPr>
        <p:txBody>
          <a:bodyPr>
            <a:spAutoFit/>
          </a:bodyPr>
          <a:lstStyle/>
          <a:p>
            <a:pPr eaLnBrk="0" hangingPunct="0"/>
            <a:r>
              <a:rPr lang="zh-TW" altLang="en-US" b="1" dirty="0">
                <a:solidFill>
                  <a:srgbClr val="0000FF"/>
                </a:solidFill>
                <a:latin typeface="微軟正黑體" panose="020B0604030504040204" pitchFamily="34" charset="-120"/>
                <a:ea typeface="微軟正黑體" panose="020B0604030504040204" pitchFamily="34" charset="-120"/>
              </a:rPr>
              <a:t>交安教材光碟櫃教材持續增加中</a:t>
            </a:r>
          </a:p>
        </p:txBody>
      </p:sp>
      <p:sp>
        <p:nvSpPr>
          <p:cNvPr id="8" name="Rectangle 9"/>
          <p:cNvSpPr txBox="1">
            <a:spLocks noChangeArrowheads="1"/>
          </p:cNvSpPr>
          <p:nvPr/>
        </p:nvSpPr>
        <p:spPr bwMode="auto">
          <a:xfrm>
            <a:off x="2555776" y="548680"/>
            <a:ext cx="5184874" cy="1136650"/>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創新與重大成效</a:t>
            </a:r>
            <a:endParaRPr lang="zh-TW" altLang="en-US" sz="5400" dirty="0">
              <a:ln>
                <a:solidFill>
                  <a:srgbClr val="FCFCFC"/>
                </a:solidFill>
              </a:ln>
              <a:latin typeface="標楷體" panose="03000509000000000000" pitchFamily="65" charset="-120"/>
            </a:endParaRPr>
          </a:p>
        </p:txBody>
      </p:sp>
    </p:spTree>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
          <p:cNvSpPr>
            <a:spLocks noGrp="1" noChangeArrowheads="1"/>
          </p:cNvSpPr>
          <p:nvPr>
            <p:ph type="body" idx="4294967295"/>
          </p:nvPr>
        </p:nvSpPr>
        <p:spPr>
          <a:xfrm>
            <a:off x="755650" y="1412875"/>
            <a:ext cx="8137525" cy="863600"/>
          </a:xfrm>
        </p:spPr>
        <p:txBody>
          <a:bodyPr/>
          <a:lstStyle/>
          <a:p>
            <a:pPr eaLnBrk="1" hangingPunct="1">
              <a:spcBef>
                <a:spcPts val="1800"/>
              </a:spcBef>
              <a:buFont typeface="微軟正黑體" pitchFamily="34" charset="-120"/>
              <a:buNone/>
            </a:pPr>
            <a:r>
              <a:rPr lang="zh-TW" altLang="en-US" sz="2800" dirty="0" smtClean="0"/>
              <a:t>交通安全教學活潑新穎，遊戲式引導教學</a:t>
            </a:r>
          </a:p>
        </p:txBody>
      </p:sp>
      <p:pic>
        <p:nvPicPr>
          <p:cNvPr id="53250" name="圖片 3"/>
          <p:cNvPicPr>
            <a:picLocks noChangeAspect="1"/>
          </p:cNvPicPr>
          <p:nvPr/>
        </p:nvPicPr>
        <p:blipFill>
          <a:blip r:embed="rId3"/>
          <a:srcRect/>
          <a:stretch>
            <a:fillRect/>
          </a:stretch>
        </p:blipFill>
        <p:spPr bwMode="auto">
          <a:xfrm>
            <a:off x="4705350" y="4225925"/>
            <a:ext cx="4006850" cy="2254250"/>
          </a:xfrm>
          <a:prstGeom prst="rect">
            <a:avLst/>
          </a:prstGeom>
          <a:noFill/>
          <a:ln w="9525">
            <a:noFill/>
            <a:miter lim="800000"/>
            <a:headEnd/>
            <a:tailEnd/>
          </a:ln>
        </p:spPr>
      </p:pic>
      <p:pic>
        <p:nvPicPr>
          <p:cNvPr id="53251" name="圖片 13"/>
          <p:cNvPicPr>
            <a:picLocks noChangeAspect="1"/>
          </p:cNvPicPr>
          <p:nvPr/>
        </p:nvPicPr>
        <p:blipFill>
          <a:blip r:embed="rId4"/>
          <a:srcRect/>
          <a:stretch>
            <a:fillRect/>
          </a:stretch>
        </p:blipFill>
        <p:spPr bwMode="auto">
          <a:xfrm>
            <a:off x="468313" y="1885950"/>
            <a:ext cx="4027487" cy="2263775"/>
          </a:xfrm>
          <a:prstGeom prst="rect">
            <a:avLst/>
          </a:prstGeom>
          <a:noFill/>
          <a:ln w="9525">
            <a:noFill/>
            <a:miter lim="800000"/>
            <a:headEnd/>
            <a:tailEnd/>
          </a:ln>
        </p:spPr>
      </p:pic>
      <p:pic>
        <p:nvPicPr>
          <p:cNvPr id="15" name="Shape">
            <a:hlinkClick r:id="" action="ppaction://media"/>
          </p:cNvPr>
          <p:cNvPicPr>
            <a:picLocks noRot="1" noChangeAspect="1"/>
          </p:cNvPicPr>
          <p:nvPr>
            <a:videoFile r:link="rId1"/>
          </p:nvPr>
        </p:nvPicPr>
        <p:blipFill>
          <a:blip r:embed="rId5"/>
          <a:srcRect/>
          <a:stretch>
            <a:fillRect/>
          </a:stretch>
        </p:blipFill>
        <p:spPr bwMode="auto">
          <a:xfrm>
            <a:off x="4703763" y="1895475"/>
            <a:ext cx="4008437" cy="2254250"/>
          </a:xfrm>
          <a:prstGeom prst="rect">
            <a:avLst/>
          </a:prstGeom>
          <a:noFill/>
          <a:ln w="9525">
            <a:noFill/>
            <a:miter lim="800000"/>
            <a:headEnd/>
            <a:tailEnd/>
          </a:ln>
        </p:spPr>
      </p:pic>
      <p:pic>
        <p:nvPicPr>
          <p:cNvPr id="16" name="Shape">
            <a:hlinkClick r:id="" action="ppaction://media"/>
          </p:cNvPr>
          <p:cNvPicPr>
            <a:picLocks noRot="1" noChangeAspect="1"/>
          </p:cNvPicPr>
          <p:nvPr>
            <a:videoFile r:link="rId1"/>
          </p:nvPr>
        </p:nvPicPr>
        <p:blipFill>
          <a:blip r:embed="rId6"/>
          <a:srcRect/>
          <a:stretch>
            <a:fillRect/>
          </a:stretch>
        </p:blipFill>
        <p:spPr bwMode="auto">
          <a:xfrm>
            <a:off x="468313" y="4200525"/>
            <a:ext cx="4027487" cy="2265363"/>
          </a:xfrm>
          <a:prstGeom prst="rect">
            <a:avLst/>
          </a:prstGeom>
          <a:noFill/>
          <a:ln w="9525">
            <a:noFill/>
            <a:miter lim="800000"/>
            <a:headEnd/>
            <a:tailEnd/>
          </a:ln>
        </p:spPr>
      </p:pic>
      <p:sp>
        <p:nvSpPr>
          <p:cNvPr id="53254" name="文字方塊 7"/>
          <p:cNvSpPr txBox="1">
            <a:spLocks noChangeArrowheads="1"/>
          </p:cNvSpPr>
          <p:nvPr/>
        </p:nvSpPr>
        <p:spPr bwMode="auto">
          <a:xfrm>
            <a:off x="1258888" y="3779838"/>
            <a:ext cx="2808287" cy="369887"/>
          </a:xfrm>
          <a:prstGeom prst="rect">
            <a:avLst/>
          </a:prstGeom>
          <a:noFill/>
          <a:ln w="9525">
            <a:noFill/>
            <a:miter lim="800000"/>
            <a:headEnd/>
            <a:tailEnd/>
          </a:ln>
        </p:spPr>
        <p:txBody>
          <a:bodyPr>
            <a:spAutoFit/>
          </a:bodyPr>
          <a:lstStyle/>
          <a:p>
            <a:pPr eaLnBrk="0" hangingPunct="0"/>
            <a:r>
              <a:rPr lang="zh-TW" altLang="en-US" b="1">
                <a:solidFill>
                  <a:srgbClr val="FFFF00"/>
                </a:solidFill>
                <a:latin typeface="微軟正黑體" panose="020B0604030504040204" pitchFamily="34" charset="-120"/>
                <a:ea typeface="微軟正黑體" panose="020B0604030504040204" pitchFamily="34" charset="-120"/>
              </a:rPr>
              <a:t>藉遊戲比賽刺激學習動力</a:t>
            </a:r>
          </a:p>
        </p:txBody>
      </p:sp>
      <p:sp>
        <p:nvSpPr>
          <p:cNvPr id="9" name="Rectangle 9"/>
          <p:cNvSpPr txBox="1">
            <a:spLocks noChangeArrowheads="1"/>
          </p:cNvSpPr>
          <p:nvPr/>
        </p:nvSpPr>
        <p:spPr bwMode="auto">
          <a:xfrm>
            <a:off x="2555776" y="548680"/>
            <a:ext cx="5184874" cy="1136650"/>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創新與重大成效</a:t>
            </a:r>
            <a:endParaRPr lang="zh-TW" altLang="en-US" sz="5400" dirty="0">
              <a:ln>
                <a:solidFill>
                  <a:srgbClr val="FCFCFC"/>
                </a:solidFill>
              </a:ln>
              <a:latin typeface="標楷體" panose="03000509000000000000" pitchFamily="65" charset="-12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1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video>
              <p:cMediaNode vol="80000">
                <p:cTn id="18" fill="hold" display="0">
                  <p:stCondLst>
                    <p:cond delay="indefinite"/>
                  </p:stCondLst>
                </p:cTn>
                <p:tgtEl>
                  <p:spTgt spid="16"/>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Grp="1" noChangeArrowheads="1"/>
          </p:cNvSpPr>
          <p:nvPr>
            <p:ph type="title" idx="4294967295"/>
          </p:nvPr>
        </p:nvSpPr>
        <p:spPr>
          <a:xfrm>
            <a:off x="2555776" y="548680"/>
            <a:ext cx="5184874" cy="1136650"/>
          </a:xfrm>
          <a:extLst/>
        </p:spPr>
        <p:txBody>
          <a:bodyPr/>
          <a:lstStyle/>
          <a:p>
            <a:pPr eaLnBrk="1" hangingPunct="1">
              <a:defRPr/>
            </a:pPr>
            <a:r>
              <a:rPr lang="zh-TW" altLang="en-US" sz="5400" dirty="0">
                <a:ln>
                  <a:solidFill>
                    <a:srgbClr val="FCFCFC"/>
                  </a:solidFill>
                </a:ln>
                <a:latin typeface="標楷體" pitchFamily="65" charset="-120"/>
                <a:ea typeface="標楷體" panose="03000509000000000000" pitchFamily="65" charset="-120"/>
                <a:cs typeface="+mj-cs"/>
              </a:rPr>
              <a:t>創新與重大成效</a:t>
            </a:r>
          </a:p>
        </p:txBody>
      </p:sp>
      <p:sp>
        <p:nvSpPr>
          <p:cNvPr id="54274" name="Rectangle 10"/>
          <p:cNvSpPr>
            <a:spLocks noGrp="1" noChangeArrowheads="1"/>
          </p:cNvSpPr>
          <p:nvPr>
            <p:ph type="body" idx="4294967295"/>
          </p:nvPr>
        </p:nvSpPr>
        <p:spPr>
          <a:xfrm>
            <a:off x="539552" y="1429792"/>
            <a:ext cx="6985000" cy="1400737"/>
          </a:xfrm>
        </p:spPr>
        <p:txBody>
          <a:bodyPr/>
          <a:lstStyle/>
          <a:p>
            <a:pPr eaLnBrk="1" hangingPunct="1">
              <a:spcBef>
                <a:spcPts val="1800"/>
              </a:spcBef>
              <a:buFont typeface="微軟正黑體" pitchFamily="34" charset="-120"/>
              <a:buNone/>
            </a:pPr>
            <a:r>
              <a:rPr lang="zh-TW" altLang="en-US" sz="2800" dirty="0" smtClean="0"/>
              <a:t>自</a:t>
            </a:r>
            <a:r>
              <a:rPr lang="zh-TW" altLang="en-US" sz="2800" dirty="0"/>
              <a:t>行</a:t>
            </a:r>
            <a:r>
              <a:rPr lang="zh-TW" altLang="en-US" sz="2800" dirty="0" smtClean="0"/>
              <a:t>車電腦筆試</a:t>
            </a:r>
            <a:endParaRPr lang="en-US" altLang="zh-TW" sz="2800" dirty="0" smtClean="0"/>
          </a:p>
          <a:p>
            <a:pPr eaLnBrk="1" hangingPunct="1">
              <a:spcBef>
                <a:spcPts val="1800"/>
              </a:spcBef>
              <a:buFont typeface="微軟正黑體" pitchFamily="34" charset="-120"/>
              <a:buNone/>
            </a:pPr>
            <a:r>
              <a:rPr lang="en-US" altLang="zh-TW" sz="2800" dirty="0" smtClean="0"/>
              <a:t>4-6</a:t>
            </a:r>
            <a:r>
              <a:rPr lang="zh-TW" altLang="en-US" sz="2800" dirty="0" smtClean="0"/>
              <a:t>年級全體學生普測</a:t>
            </a:r>
          </a:p>
        </p:txBody>
      </p:sp>
      <p:pic>
        <p:nvPicPr>
          <p:cNvPr id="54276" name="圖片 3"/>
          <p:cNvPicPr>
            <a:picLocks noChangeAspect="1"/>
          </p:cNvPicPr>
          <p:nvPr/>
        </p:nvPicPr>
        <p:blipFill>
          <a:blip r:embed="rId2"/>
          <a:srcRect/>
          <a:stretch>
            <a:fillRect/>
          </a:stretch>
        </p:blipFill>
        <p:spPr bwMode="auto">
          <a:xfrm>
            <a:off x="5868144" y="4318564"/>
            <a:ext cx="2843212" cy="2133600"/>
          </a:xfrm>
          <a:prstGeom prst="rect">
            <a:avLst/>
          </a:prstGeom>
          <a:noFill/>
          <a:ln w="9525">
            <a:noFill/>
            <a:miter lim="800000"/>
            <a:headEnd/>
            <a:tailEnd/>
          </a:ln>
        </p:spPr>
      </p:pic>
      <p:pic>
        <p:nvPicPr>
          <p:cNvPr id="54277" name="圖片 12"/>
          <p:cNvPicPr>
            <a:picLocks noChangeAspect="1"/>
          </p:cNvPicPr>
          <p:nvPr/>
        </p:nvPicPr>
        <p:blipFill>
          <a:blip r:embed="rId3"/>
          <a:srcRect/>
          <a:stretch>
            <a:fillRect/>
          </a:stretch>
        </p:blipFill>
        <p:spPr bwMode="auto">
          <a:xfrm>
            <a:off x="6245634" y="1440069"/>
            <a:ext cx="2088232" cy="2781558"/>
          </a:xfrm>
          <a:prstGeom prst="rect">
            <a:avLst/>
          </a:prstGeom>
          <a:noFill/>
          <a:ln w="9525">
            <a:noFill/>
            <a:miter lim="800000"/>
            <a:headEnd/>
            <a:tailEnd/>
          </a:ln>
        </p:spPr>
      </p:pic>
      <p:pic>
        <p:nvPicPr>
          <p:cNvPr id="54278" name="圖片 15"/>
          <p:cNvPicPr>
            <a:picLocks noChangeAspect="1"/>
          </p:cNvPicPr>
          <p:nvPr/>
        </p:nvPicPr>
        <p:blipFill>
          <a:blip r:embed="rId4"/>
          <a:srcRect/>
          <a:stretch>
            <a:fillRect/>
          </a:stretch>
        </p:blipFill>
        <p:spPr bwMode="auto">
          <a:xfrm>
            <a:off x="179512" y="2927466"/>
            <a:ext cx="5448364" cy="295232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Grp="1" noChangeArrowheads="1"/>
          </p:cNvSpPr>
          <p:nvPr>
            <p:ph type="title" idx="4294967295"/>
          </p:nvPr>
        </p:nvSpPr>
        <p:spPr>
          <a:xfrm>
            <a:off x="2555776" y="548680"/>
            <a:ext cx="5184874" cy="1136650"/>
          </a:xfrm>
          <a:extLst/>
        </p:spPr>
        <p:txBody>
          <a:bodyPr/>
          <a:lstStyle/>
          <a:p>
            <a:pPr eaLnBrk="1" hangingPunct="1">
              <a:defRPr/>
            </a:pPr>
            <a:r>
              <a:rPr lang="zh-TW" altLang="en-US" sz="5400" dirty="0">
                <a:ln>
                  <a:solidFill>
                    <a:srgbClr val="FCFCFC"/>
                  </a:solidFill>
                </a:ln>
                <a:latin typeface="標楷體" pitchFamily="65" charset="-120"/>
                <a:ea typeface="標楷體" panose="03000509000000000000" pitchFamily="65" charset="-120"/>
                <a:cs typeface="+mj-cs"/>
              </a:rPr>
              <a:t>創新與重大成效</a:t>
            </a:r>
          </a:p>
        </p:txBody>
      </p:sp>
      <p:sp>
        <p:nvSpPr>
          <p:cNvPr id="54274" name="Rectangle 10"/>
          <p:cNvSpPr>
            <a:spLocks noGrp="1" noChangeArrowheads="1"/>
          </p:cNvSpPr>
          <p:nvPr>
            <p:ph type="body" idx="4294967295"/>
          </p:nvPr>
        </p:nvSpPr>
        <p:spPr>
          <a:xfrm>
            <a:off x="539750" y="1539875"/>
            <a:ext cx="6985000" cy="608013"/>
          </a:xfrm>
        </p:spPr>
        <p:txBody>
          <a:bodyPr/>
          <a:lstStyle/>
          <a:p>
            <a:pPr eaLnBrk="1" hangingPunct="1">
              <a:spcBef>
                <a:spcPts val="1800"/>
              </a:spcBef>
              <a:buFont typeface="微軟正黑體" pitchFamily="34" charset="-120"/>
              <a:buNone/>
            </a:pPr>
            <a:r>
              <a:rPr lang="zh-TW" altLang="en-US" sz="2800" dirty="0" smtClean="0"/>
              <a:t>自行車現場車輛考照 </a:t>
            </a:r>
          </a:p>
        </p:txBody>
      </p:sp>
      <p:pic>
        <p:nvPicPr>
          <p:cNvPr id="54275" name="圖片 8"/>
          <p:cNvPicPr>
            <a:picLocks noChangeAspect="1"/>
          </p:cNvPicPr>
          <p:nvPr/>
        </p:nvPicPr>
        <p:blipFill>
          <a:blip r:embed="rId3"/>
          <a:srcRect t="6532" b="6531"/>
          <a:stretch>
            <a:fillRect/>
          </a:stretch>
        </p:blipFill>
        <p:spPr bwMode="auto">
          <a:xfrm>
            <a:off x="194313" y="2468024"/>
            <a:ext cx="3860426" cy="2520000"/>
          </a:xfrm>
          <a:prstGeom prst="rect">
            <a:avLst/>
          </a:prstGeom>
          <a:noFill/>
          <a:ln w="9525">
            <a:noFill/>
            <a:miter lim="800000"/>
            <a:headEnd/>
            <a:tailEnd/>
          </a:ln>
        </p:spPr>
      </p:pic>
      <p:pic>
        <p:nvPicPr>
          <p:cNvPr id="17" name="Shape">
            <a:hlinkClick r:id="" action="ppaction://media"/>
          </p:cNvPr>
          <p:cNvPicPr>
            <a:picLocks noRot="1" noChangeAspect="1"/>
          </p:cNvPicPr>
          <p:nvPr>
            <a:videoFile r:link="rId1"/>
          </p:nvPr>
        </p:nvPicPr>
        <p:blipFill>
          <a:blip r:embed="rId4"/>
          <a:srcRect/>
          <a:stretch>
            <a:fillRect/>
          </a:stretch>
        </p:blipFill>
        <p:spPr bwMode="auto">
          <a:xfrm>
            <a:off x="4572000" y="2493176"/>
            <a:ext cx="4478985" cy="2520000"/>
          </a:xfrm>
          <a:prstGeom prst="rect">
            <a:avLst/>
          </a:prstGeom>
          <a:noFill/>
          <a:ln w="9525">
            <a:noFill/>
            <a:miter lim="800000"/>
            <a:headEnd/>
            <a:tailEnd/>
          </a:ln>
        </p:spPr>
      </p:pic>
      <p:sp>
        <p:nvSpPr>
          <p:cNvPr id="54280" name="文字方塊 19"/>
          <p:cNvSpPr txBox="1">
            <a:spLocks noChangeArrowheads="1"/>
          </p:cNvSpPr>
          <p:nvPr/>
        </p:nvSpPr>
        <p:spPr bwMode="auto">
          <a:xfrm>
            <a:off x="827584" y="5288806"/>
            <a:ext cx="7776864" cy="369332"/>
          </a:xfrm>
          <a:prstGeom prst="rect">
            <a:avLst/>
          </a:prstGeom>
          <a:noFill/>
          <a:ln w="9525">
            <a:noFill/>
            <a:miter lim="800000"/>
            <a:headEnd/>
            <a:tailEnd/>
          </a:ln>
        </p:spPr>
        <p:txBody>
          <a:bodyPr wrap="square">
            <a:spAutoFit/>
          </a:bodyPr>
          <a:lstStyle/>
          <a:p>
            <a:pPr eaLnBrk="0" hangingPunct="0"/>
            <a:r>
              <a:rPr lang="zh-TW" altLang="en-US" b="1" dirty="0">
                <a:solidFill>
                  <a:srgbClr val="0000FF"/>
                </a:solidFill>
                <a:latin typeface="微軟正黑體" panose="020B0604030504040204" pitchFamily="34" charset="-120"/>
                <a:ea typeface="微軟正黑體" panose="020B0604030504040204" pitchFamily="34" charset="-120"/>
              </a:rPr>
              <a:t>未繪製自行車路考標線圖時，暫以角錐排列路線</a:t>
            </a:r>
            <a:r>
              <a:rPr lang="zh-TW" altLang="en-US" b="1" dirty="0" smtClean="0">
                <a:solidFill>
                  <a:srgbClr val="0000FF"/>
                </a:solidFill>
                <a:latin typeface="微軟正黑體" panose="020B0604030504040204" pitchFamily="34" charset="-120"/>
                <a:ea typeface="微軟正黑體" panose="020B0604030504040204" pitchFamily="34" charset="-120"/>
              </a:rPr>
              <a:t>，目前已繪製完成路考場地</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323627" y="4374153"/>
            <a:ext cx="432246" cy="584775"/>
          </a:xfrm>
          <a:prstGeom prst="rect">
            <a:avLst/>
          </a:prstGeom>
          <a:noFill/>
        </p:spPr>
        <p:txBody>
          <a:bodyPr wrap="square" rtlCol="0">
            <a:spAutoFit/>
          </a:bodyPr>
          <a:lstStyle/>
          <a:p>
            <a:r>
              <a:rPr lang="zh-TW" altLang="en-US" sz="3200" dirty="0" smtClean="0">
                <a:solidFill>
                  <a:srgbClr val="FF0000"/>
                </a:solidFill>
                <a:latin typeface="微軟正黑體" panose="020B0604030504040204" pitchFamily="34" charset="-120"/>
                <a:ea typeface="微軟正黑體" panose="020B0604030504040204" pitchFamily="34" charset="-120"/>
              </a:rPr>
              <a:t>舊</a:t>
            </a:r>
            <a:endParaRPr lang="zh-TW" altLang="en-US" sz="3200" dirty="0">
              <a:solidFill>
                <a:srgbClr val="FF000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4695221" y="4364709"/>
            <a:ext cx="432246" cy="584775"/>
          </a:xfrm>
          <a:prstGeom prst="rect">
            <a:avLst/>
          </a:prstGeom>
          <a:noFill/>
        </p:spPr>
        <p:txBody>
          <a:bodyPr wrap="square" rtlCol="0">
            <a:spAutoFit/>
          </a:bodyPr>
          <a:lstStyle/>
          <a:p>
            <a:r>
              <a:rPr lang="zh-TW" altLang="en-US" sz="3200" dirty="0" smtClean="0">
                <a:solidFill>
                  <a:srgbClr val="FF0000"/>
                </a:solidFill>
                <a:latin typeface="微軟正黑體" panose="020B0604030504040204" pitchFamily="34" charset="-120"/>
                <a:ea typeface="微軟正黑體" panose="020B0604030504040204" pitchFamily="34" charset="-120"/>
              </a:rPr>
              <a:t>新</a:t>
            </a:r>
            <a:endParaRPr lang="zh-TW" altLang="en-US" sz="32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343425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5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
          <p:cNvSpPr>
            <a:spLocks noGrp="1" noChangeArrowheads="1"/>
          </p:cNvSpPr>
          <p:nvPr>
            <p:ph type="body" idx="4294967295"/>
          </p:nvPr>
        </p:nvSpPr>
        <p:spPr>
          <a:xfrm>
            <a:off x="755650" y="1412875"/>
            <a:ext cx="4321175" cy="681038"/>
          </a:xfrm>
        </p:spPr>
        <p:txBody>
          <a:bodyPr/>
          <a:lstStyle/>
          <a:p>
            <a:pPr eaLnBrk="1" hangingPunct="1">
              <a:spcBef>
                <a:spcPts val="1800"/>
              </a:spcBef>
              <a:buFont typeface="微軟正黑體" pitchFamily="34" charset="-120"/>
              <a:buNone/>
            </a:pPr>
            <a:r>
              <a:rPr lang="zh-TW" altLang="en-US" sz="2800" dirty="0" smtClean="0"/>
              <a:t>推動交通安全小天使</a:t>
            </a:r>
          </a:p>
        </p:txBody>
      </p:sp>
      <p:pic>
        <p:nvPicPr>
          <p:cNvPr id="55298" name="圖片 5"/>
          <p:cNvPicPr>
            <a:picLocks noChangeAspect="1"/>
          </p:cNvPicPr>
          <p:nvPr/>
        </p:nvPicPr>
        <p:blipFill>
          <a:blip r:embed="rId2"/>
          <a:srcRect/>
          <a:stretch>
            <a:fillRect/>
          </a:stretch>
        </p:blipFill>
        <p:spPr bwMode="auto">
          <a:xfrm>
            <a:off x="425450" y="1900238"/>
            <a:ext cx="4019550" cy="4464050"/>
          </a:xfrm>
          <a:prstGeom prst="rect">
            <a:avLst/>
          </a:prstGeom>
          <a:noFill/>
          <a:ln w="9525">
            <a:noFill/>
            <a:miter lim="800000"/>
            <a:headEnd/>
            <a:tailEnd/>
          </a:ln>
        </p:spPr>
      </p:pic>
      <p:sp>
        <p:nvSpPr>
          <p:cNvPr id="9" name="Rectangle 9"/>
          <p:cNvSpPr txBox="1">
            <a:spLocks noChangeArrowheads="1"/>
          </p:cNvSpPr>
          <p:nvPr/>
        </p:nvSpPr>
        <p:spPr bwMode="auto">
          <a:xfrm>
            <a:off x="2555776" y="548680"/>
            <a:ext cx="5184874" cy="1136650"/>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創新與重大成效</a:t>
            </a:r>
            <a:endParaRPr lang="zh-TW" altLang="en-US" sz="5400" dirty="0">
              <a:ln>
                <a:solidFill>
                  <a:srgbClr val="FCFCFC"/>
                </a:solidFill>
              </a:ln>
              <a:latin typeface="標楷體" panose="03000509000000000000" pitchFamily="65" charset="-120"/>
            </a:endParaRPr>
          </a:p>
        </p:txBody>
      </p:sp>
      <p:pic>
        <p:nvPicPr>
          <p:cNvPr id="55300" name="圖片 6"/>
          <p:cNvPicPr>
            <a:picLocks noChangeAspect="1"/>
          </p:cNvPicPr>
          <p:nvPr/>
        </p:nvPicPr>
        <p:blipFill>
          <a:blip r:embed="rId3"/>
          <a:srcRect/>
          <a:stretch>
            <a:fillRect/>
          </a:stretch>
        </p:blipFill>
        <p:spPr bwMode="auto">
          <a:xfrm>
            <a:off x="4618038" y="1854200"/>
            <a:ext cx="3925887" cy="2206625"/>
          </a:xfrm>
          <a:prstGeom prst="rect">
            <a:avLst/>
          </a:prstGeom>
          <a:noFill/>
          <a:ln w="9525">
            <a:noFill/>
            <a:miter lim="800000"/>
            <a:headEnd/>
            <a:tailEnd/>
          </a:ln>
        </p:spPr>
      </p:pic>
      <p:pic>
        <p:nvPicPr>
          <p:cNvPr id="55301" name="圖片 7"/>
          <p:cNvPicPr>
            <a:picLocks noChangeAspect="1"/>
          </p:cNvPicPr>
          <p:nvPr/>
        </p:nvPicPr>
        <p:blipFill>
          <a:blip r:embed="rId4"/>
          <a:srcRect/>
          <a:stretch>
            <a:fillRect/>
          </a:stretch>
        </p:blipFill>
        <p:spPr bwMode="auto">
          <a:xfrm>
            <a:off x="4618038" y="4133850"/>
            <a:ext cx="3925887" cy="2257425"/>
          </a:xfrm>
          <a:prstGeom prst="rect">
            <a:avLst/>
          </a:prstGeom>
          <a:noFill/>
          <a:ln w="9525">
            <a:noFill/>
            <a:miter lim="800000"/>
            <a:headEnd/>
            <a:tailEnd/>
          </a:ln>
        </p:spPr>
      </p:pic>
      <p:sp>
        <p:nvSpPr>
          <p:cNvPr id="55302" name="文字方塊 11"/>
          <p:cNvSpPr txBox="1">
            <a:spLocks noChangeArrowheads="1"/>
          </p:cNvSpPr>
          <p:nvPr/>
        </p:nvSpPr>
        <p:spPr bwMode="auto">
          <a:xfrm>
            <a:off x="5076825" y="3692525"/>
            <a:ext cx="3251200" cy="368300"/>
          </a:xfrm>
          <a:prstGeom prst="rect">
            <a:avLst/>
          </a:prstGeom>
          <a:noFill/>
          <a:ln w="9525">
            <a:noFill/>
            <a:miter lim="800000"/>
            <a:headEnd/>
            <a:tailEnd/>
          </a:ln>
        </p:spPr>
        <p:txBody>
          <a:bodyPr>
            <a:spAutoFit/>
          </a:bodyPr>
          <a:lstStyle/>
          <a:p>
            <a:pPr eaLnBrk="0" hangingPunct="0"/>
            <a:r>
              <a:rPr lang="zh-TW" altLang="en-US" b="1">
                <a:solidFill>
                  <a:srgbClr val="FFFF00"/>
                </a:solidFill>
                <a:latin typeface="微軟正黑體" panose="020B0604030504040204" pitchFamily="34" charset="-120"/>
                <a:ea typeface="微軟正黑體" panose="020B0604030504040204" pitchFamily="34" charset="-120"/>
              </a:rPr>
              <a:t>有戴安全帽發給海綿寶寶一張</a:t>
            </a:r>
          </a:p>
        </p:txBody>
      </p:sp>
      <p:sp>
        <p:nvSpPr>
          <p:cNvPr id="55303" name="文字方塊 12"/>
          <p:cNvSpPr txBox="1">
            <a:spLocks noChangeArrowheads="1"/>
          </p:cNvSpPr>
          <p:nvPr/>
        </p:nvSpPr>
        <p:spPr bwMode="auto">
          <a:xfrm>
            <a:off x="4859338" y="5995988"/>
            <a:ext cx="3684587" cy="368300"/>
          </a:xfrm>
          <a:prstGeom prst="rect">
            <a:avLst/>
          </a:prstGeom>
          <a:noFill/>
          <a:ln w="9525">
            <a:noFill/>
            <a:miter lim="800000"/>
            <a:headEnd/>
            <a:tailEnd/>
          </a:ln>
        </p:spPr>
        <p:txBody>
          <a:bodyPr>
            <a:spAutoFit/>
          </a:bodyPr>
          <a:lstStyle/>
          <a:p>
            <a:pPr eaLnBrk="0" hangingPunct="0"/>
            <a:r>
              <a:rPr lang="zh-TW" altLang="en-US" b="1">
                <a:solidFill>
                  <a:srgbClr val="FFFF00"/>
                </a:solidFill>
                <a:latin typeface="微軟正黑體" panose="020B0604030504040204" pitchFamily="34" charset="-120"/>
                <a:ea typeface="微軟正黑體" panose="020B0604030504040204" pitchFamily="34" charset="-120"/>
              </a:rPr>
              <a:t>集滿點數發給交通安天使獎狀一張</a:t>
            </a:r>
          </a:p>
        </p:txBody>
      </p:sp>
    </p:spTree>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Grp="1" noChangeArrowheads="1"/>
          </p:cNvSpPr>
          <p:nvPr>
            <p:ph type="title" idx="4294967295"/>
          </p:nvPr>
        </p:nvSpPr>
        <p:spPr>
          <a:xfrm>
            <a:off x="2555776" y="548680"/>
            <a:ext cx="5184874" cy="1136650"/>
          </a:xfrm>
          <a:extLst/>
        </p:spPr>
        <p:txBody>
          <a:bodyPr/>
          <a:lstStyle/>
          <a:p>
            <a:pPr eaLnBrk="1" hangingPunct="1">
              <a:defRPr/>
            </a:pPr>
            <a:r>
              <a:rPr lang="zh-TW" altLang="en-US" sz="5400" dirty="0">
                <a:ln>
                  <a:solidFill>
                    <a:srgbClr val="FCFCFC"/>
                  </a:solidFill>
                </a:ln>
                <a:latin typeface="標楷體" pitchFamily="65" charset="-120"/>
                <a:ea typeface="標楷體" panose="03000509000000000000" pitchFamily="65" charset="-120"/>
                <a:cs typeface="+mj-cs"/>
              </a:rPr>
              <a:t>創新與重大成效</a:t>
            </a:r>
          </a:p>
        </p:txBody>
      </p:sp>
      <p:sp>
        <p:nvSpPr>
          <p:cNvPr id="56322" name="Rectangle 10"/>
          <p:cNvSpPr>
            <a:spLocks noGrp="1" noChangeArrowheads="1"/>
          </p:cNvSpPr>
          <p:nvPr>
            <p:ph type="body" idx="4294967295"/>
          </p:nvPr>
        </p:nvSpPr>
        <p:spPr>
          <a:xfrm>
            <a:off x="684213" y="1739900"/>
            <a:ext cx="8086725" cy="1184275"/>
          </a:xfrm>
        </p:spPr>
        <p:txBody>
          <a:bodyPr/>
          <a:lstStyle/>
          <a:p>
            <a:pPr eaLnBrk="1" hangingPunct="1">
              <a:spcBef>
                <a:spcPts val="1800"/>
              </a:spcBef>
              <a:buFont typeface="微軟正黑體" pitchFamily="34" charset="-120"/>
              <a:buNone/>
            </a:pPr>
            <a:r>
              <a:rPr lang="zh-TW" altLang="en-US" sz="2800" smtClean="0"/>
              <a:t>結合</a:t>
            </a:r>
            <a:r>
              <a:rPr lang="en-US" altLang="zh-TW" sz="2800" smtClean="0"/>
              <a:t>FB</a:t>
            </a:r>
            <a:r>
              <a:rPr lang="zh-TW" altLang="en-US" sz="2800" smtClean="0"/>
              <a:t>粉絲專頁進行宣導活動</a:t>
            </a:r>
            <a:r>
              <a:rPr lang="en-US" altLang="zh-TW" sz="2800" smtClean="0"/>
              <a:t>~</a:t>
            </a:r>
          </a:p>
          <a:p>
            <a:pPr eaLnBrk="1" hangingPunct="1">
              <a:spcBef>
                <a:spcPts val="1800"/>
              </a:spcBef>
              <a:buFont typeface="微軟正黑體" pitchFamily="34" charset="-120"/>
              <a:buNone/>
            </a:pPr>
            <a:r>
              <a:rPr lang="zh-TW" altLang="en-US" sz="2800" smtClean="0"/>
              <a:t>鼓勵親子共同戴上安全帽，大家都安全</a:t>
            </a:r>
            <a:endParaRPr lang="en-US" altLang="zh-TW" sz="2800" smtClean="0"/>
          </a:p>
          <a:p>
            <a:pPr eaLnBrk="1" hangingPunct="1">
              <a:spcBef>
                <a:spcPts val="1800"/>
              </a:spcBef>
              <a:buFont typeface="微軟正黑體" pitchFamily="34" charset="-120"/>
              <a:buNone/>
            </a:pPr>
            <a:r>
              <a:rPr lang="zh-TW" altLang="en-US" sz="2800" smtClean="0"/>
              <a:t>    </a:t>
            </a:r>
          </a:p>
        </p:txBody>
      </p:sp>
      <p:pic>
        <p:nvPicPr>
          <p:cNvPr id="56323" name="圖片 1"/>
          <p:cNvPicPr>
            <a:picLocks noChangeAspect="1"/>
          </p:cNvPicPr>
          <p:nvPr/>
        </p:nvPicPr>
        <p:blipFill>
          <a:blip r:embed="rId2"/>
          <a:srcRect l="29526" t="33202" r="38188" b="24800"/>
          <a:stretch>
            <a:fillRect/>
          </a:stretch>
        </p:blipFill>
        <p:spPr bwMode="auto">
          <a:xfrm>
            <a:off x="179388" y="3302000"/>
            <a:ext cx="3365500" cy="2462213"/>
          </a:xfrm>
          <a:prstGeom prst="rect">
            <a:avLst/>
          </a:prstGeom>
          <a:noFill/>
          <a:ln w="9525">
            <a:noFill/>
            <a:miter lim="800000"/>
            <a:headEnd/>
            <a:tailEnd/>
          </a:ln>
        </p:spPr>
      </p:pic>
      <p:pic>
        <p:nvPicPr>
          <p:cNvPr id="56324" name="圖片 2"/>
          <p:cNvPicPr>
            <a:picLocks noChangeAspect="1"/>
          </p:cNvPicPr>
          <p:nvPr/>
        </p:nvPicPr>
        <p:blipFill>
          <a:blip r:embed="rId3"/>
          <a:srcRect l="32675" t="27600" r="39763" b="19200"/>
          <a:stretch>
            <a:fillRect/>
          </a:stretch>
        </p:blipFill>
        <p:spPr bwMode="auto">
          <a:xfrm>
            <a:off x="3611563" y="2924175"/>
            <a:ext cx="2962275" cy="3217863"/>
          </a:xfrm>
          <a:prstGeom prst="rect">
            <a:avLst/>
          </a:prstGeom>
          <a:noFill/>
          <a:ln w="9525">
            <a:noFill/>
            <a:miter lim="800000"/>
            <a:headEnd/>
            <a:tailEnd/>
          </a:ln>
        </p:spPr>
      </p:pic>
      <p:pic>
        <p:nvPicPr>
          <p:cNvPr id="56325" name="圖片 3"/>
          <p:cNvPicPr>
            <a:picLocks noChangeAspect="1"/>
          </p:cNvPicPr>
          <p:nvPr/>
        </p:nvPicPr>
        <p:blipFill>
          <a:blip r:embed="rId4"/>
          <a:srcRect l="29526" t="23401" r="43700" b="8000"/>
          <a:stretch>
            <a:fillRect/>
          </a:stretch>
        </p:blipFill>
        <p:spPr bwMode="auto">
          <a:xfrm>
            <a:off x="6602413" y="2924175"/>
            <a:ext cx="2232025" cy="321786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
          <p:cNvSpPr>
            <a:spLocks noGrp="1" noChangeArrowheads="1"/>
          </p:cNvSpPr>
          <p:nvPr>
            <p:ph type="body" idx="4294967295"/>
          </p:nvPr>
        </p:nvSpPr>
        <p:spPr>
          <a:xfrm>
            <a:off x="684213" y="1533525"/>
            <a:ext cx="8086725" cy="536575"/>
          </a:xfrm>
        </p:spPr>
        <p:txBody>
          <a:bodyPr/>
          <a:lstStyle/>
          <a:p>
            <a:pPr eaLnBrk="1" hangingPunct="1">
              <a:spcBef>
                <a:spcPts val="1800"/>
              </a:spcBef>
              <a:buFont typeface="微軟正黑體" pitchFamily="34" charset="-120"/>
              <a:buNone/>
            </a:pPr>
            <a:r>
              <a:rPr lang="zh-TW" altLang="en-US" sz="2800" smtClean="0"/>
              <a:t>年度推動主題</a:t>
            </a:r>
            <a:r>
              <a:rPr lang="en-US" altLang="zh-TW" sz="2800" smtClean="0"/>
              <a:t>~</a:t>
            </a:r>
            <a:r>
              <a:rPr lang="zh-TW" altLang="en-US" sz="2800" smtClean="0">
                <a:solidFill>
                  <a:srgbClr val="FF0000"/>
                </a:solidFill>
              </a:rPr>
              <a:t>我看得見您，您看得見我</a:t>
            </a:r>
            <a:r>
              <a:rPr lang="en-US" altLang="zh-TW" sz="2800" smtClean="0">
                <a:solidFill>
                  <a:srgbClr val="FF0000"/>
                </a:solidFill>
              </a:rPr>
              <a:t>!!</a:t>
            </a:r>
          </a:p>
        </p:txBody>
      </p:sp>
      <p:pic>
        <p:nvPicPr>
          <p:cNvPr id="5" name="Shape">
            <a:hlinkClick r:id="" action="ppaction://media"/>
          </p:cNvPr>
          <p:cNvPicPr>
            <a:picLocks noRot="1" noChangeAspect="1"/>
          </p:cNvPicPr>
          <p:nvPr>
            <a:videoFile r:link="rId1"/>
          </p:nvPr>
        </p:nvPicPr>
        <p:blipFill>
          <a:blip r:embed="rId3"/>
          <a:srcRect/>
          <a:stretch>
            <a:fillRect/>
          </a:stretch>
        </p:blipFill>
        <p:spPr bwMode="auto">
          <a:xfrm>
            <a:off x="323850" y="2492375"/>
            <a:ext cx="6272213" cy="3529013"/>
          </a:xfrm>
          <a:prstGeom prst="rect">
            <a:avLst/>
          </a:prstGeom>
          <a:noFill/>
          <a:ln w="9525">
            <a:noFill/>
            <a:miter lim="800000"/>
            <a:headEnd/>
            <a:tailEnd/>
          </a:ln>
        </p:spPr>
      </p:pic>
      <p:pic>
        <p:nvPicPr>
          <p:cNvPr id="57347" name="圖片 5"/>
          <p:cNvPicPr>
            <a:picLocks noChangeAspect="1"/>
          </p:cNvPicPr>
          <p:nvPr/>
        </p:nvPicPr>
        <p:blipFill>
          <a:blip r:embed="rId4"/>
          <a:srcRect/>
          <a:stretch>
            <a:fillRect/>
          </a:stretch>
        </p:blipFill>
        <p:spPr bwMode="auto">
          <a:xfrm>
            <a:off x="6627813" y="2130425"/>
            <a:ext cx="2314575" cy="4252913"/>
          </a:xfrm>
          <a:prstGeom prst="rect">
            <a:avLst/>
          </a:prstGeom>
          <a:noFill/>
          <a:ln w="9525">
            <a:noFill/>
            <a:miter lim="800000"/>
            <a:headEnd/>
            <a:tailEnd/>
          </a:ln>
        </p:spPr>
      </p:pic>
      <p:sp>
        <p:nvSpPr>
          <p:cNvPr id="57348" name="文字方塊 6"/>
          <p:cNvSpPr txBox="1">
            <a:spLocks noChangeArrowheads="1"/>
          </p:cNvSpPr>
          <p:nvPr/>
        </p:nvSpPr>
        <p:spPr bwMode="auto">
          <a:xfrm>
            <a:off x="1550988" y="4508500"/>
            <a:ext cx="3816350" cy="1201738"/>
          </a:xfrm>
          <a:prstGeom prst="rect">
            <a:avLst/>
          </a:prstGeom>
          <a:noFill/>
          <a:ln w="9525">
            <a:noFill/>
            <a:miter lim="800000"/>
            <a:headEnd/>
            <a:tailEnd/>
          </a:ln>
        </p:spPr>
        <p:txBody>
          <a:bodyPr>
            <a:spAutoFit/>
          </a:bodyPr>
          <a:lstStyle/>
          <a:p>
            <a:pPr eaLnBrk="0" hangingPunct="0"/>
            <a:r>
              <a:rPr lang="zh-TW" altLang="en-US" sz="2400" b="1">
                <a:solidFill>
                  <a:srgbClr val="0000FF"/>
                </a:solidFill>
                <a:latin typeface="微軟正黑體" panose="020B0604030504040204" pitchFamily="34" charset="-120"/>
                <a:ea typeface="微軟正黑體" panose="020B0604030504040204" pitchFamily="34" charset="-120"/>
              </a:rPr>
              <a:t>本年度交安重點主題活動</a:t>
            </a:r>
            <a:endParaRPr lang="en-US" altLang="zh-TW" sz="2400" b="1">
              <a:solidFill>
                <a:srgbClr val="0000FF"/>
              </a:solidFill>
              <a:latin typeface="微軟正黑體" panose="020B0604030504040204" pitchFamily="34" charset="-120"/>
              <a:ea typeface="微軟正黑體" panose="020B0604030504040204" pitchFamily="34" charset="-120"/>
            </a:endParaRPr>
          </a:p>
          <a:p>
            <a:pPr eaLnBrk="0" hangingPunct="0"/>
            <a:r>
              <a:rPr lang="zh-TW" altLang="en-US" sz="2400" b="1">
                <a:solidFill>
                  <a:srgbClr val="0000FF"/>
                </a:solidFill>
                <a:latin typeface="微軟正黑體" panose="020B0604030504040204" pitchFamily="34" charset="-120"/>
                <a:ea typeface="微軟正黑體" panose="020B0604030504040204" pitchFamily="34" charset="-120"/>
              </a:rPr>
              <a:t>說明旗幟使用時機及方法</a:t>
            </a:r>
            <a:endParaRPr lang="en-US" altLang="zh-TW" sz="2400" b="1">
              <a:solidFill>
                <a:srgbClr val="0000FF"/>
              </a:solidFill>
              <a:latin typeface="微軟正黑體" panose="020B0604030504040204" pitchFamily="34" charset="-120"/>
              <a:ea typeface="微軟正黑體" panose="020B0604030504040204" pitchFamily="34" charset="-120"/>
            </a:endParaRPr>
          </a:p>
          <a:p>
            <a:pPr eaLnBrk="0" hangingPunct="0"/>
            <a:r>
              <a:rPr lang="zh-TW" altLang="en-US" sz="2400" b="1">
                <a:solidFill>
                  <a:srgbClr val="0000FF"/>
                </a:solidFill>
                <a:latin typeface="微軟正黑體" panose="020B0604030504040204" pitchFamily="34" charset="-120"/>
                <a:ea typeface="微軟正黑體" panose="020B0604030504040204" pitchFamily="34" charset="-120"/>
              </a:rPr>
              <a:t>中華日報極力讚賞並刊登</a:t>
            </a:r>
          </a:p>
        </p:txBody>
      </p:sp>
      <p:sp>
        <p:nvSpPr>
          <p:cNvPr id="8" name="Rectangle 9"/>
          <p:cNvSpPr txBox="1">
            <a:spLocks noChangeArrowheads="1"/>
          </p:cNvSpPr>
          <p:nvPr/>
        </p:nvSpPr>
        <p:spPr bwMode="auto">
          <a:xfrm>
            <a:off x="2555776" y="548680"/>
            <a:ext cx="5184874" cy="1136650"/>
          </a:xfrm>
          <a:prstGeom prst="rect">
            <a:avLst/>
          </a:prstGeom>
          <a:noFill/>
          <a:ln>
            <a:noFill/>
          </a:ln>
          <a:effectLst/>
          <a:extLst/>
        </p:spPr>
        <p:txBody>
          <a:bodyPr/>
          <a:lstStyle>
            <a:lvl1pPr algn="l" rtl="0" eaLnBrk="0" fontAlgn="base" hangingPunct="0">
              <a:spcBef>
                <a:spcPct val="0"/>
              </a:spcBef>
              <a:spcAft>
                <a:spcPct val="0"/>
              </a:spcAft>
              <a:defRPr kumimoji="1" sz="6000" b="1" kern="1200">
                <a:solidFill>
                  <a:srgbClr val="FFFF00"/>
                </a:solidFill>
                <a:latin typeface="+mj-lt"/>
                <a:ea typeface="標楷體" panose="03000509000000000000" pitchFamily="65" charset="-120"/>
                <a:cs typeface="+mj-cs"/>
              </a:defRPr>
            </a:lvl1pPr>
            <a:lvl2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2pPr>
            <a:lvl3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3pPr>
            <a:lvl4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4pPr>
            <a:lvl5pPr algn="l" rtl="0" eaLnBrk="0" fontAlgn="base" hangingPunct="0">
              <a:spcBef>
                <a:spcPct val="0"/>
              </a:spcBef>
              <a:spcAft>
                <a:spcPct val="0"/>
              </a:spcAft>
              <a:defRPr kumimoji="1" sz="6000" b="1">
                <a:solidFill>
                  <a:srgbClr val="FFFF00"/>
                </a:solidFill>
                <a:latin typeface="Garamond" panose="02020404030301010803" pitchFamily="18" charset="0"/>
                <a:ea typeface="標楷體" panose="03000509000000000000" pitchFamily="65" charset="-120"/>
              </a:defRPr>
            </a:lvl5pPr>
            <a:lvl6pPr marL="4572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6pPr>
            <a:lvl7pPr marL="9144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7pPr>
            <a:lvl8pPr marL="13716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8pPr>
            <a:lvl9pPr marL="1828800" algn="l" rtl="0" fontAlgn="base">
              <a:spcBef>
                <a:spcPct val="0"/>
              </a:spcBef>
              <a:spcAft>
                <a:spcPct val="0"/>
              </a:spcAft>
              <a:defRPr kumimoji="1" sz="4200">
                <a:solidFill>
                  <a:schemeClr val="tx2"/>
                </a:solidFill>
                <a:latin typeface="Garamond" panose="02020404030301010803" pitchFamily="18" charset="0"/>
                <a:ea typeface="華康行楷體W5" pitchFamily="65" charset="-120"/>
              </a:defRPr>
            </a:lvl9pPr>
          </a:lstStyle>
          <a:p>
            <a:pPr eaLnBrk="1" hangingPunct="1">
              <a:defRPr/>
            </a:pPr>
            <a:r>
              <a:rPr lang="zh-TW" altLang="en-US" sz="5400" smtClean="0">
                <a:ln>
                  <a:solidFill>
                    <a:srgbClr val="FCFCFC"/>
                  </a:solidFill>
                </a:ln>
                <a:latin typeface="標楷體" panose="03000509000000000000" pitchFamily="65" charset="-120"/>
              </a:rPr>
              <a:t>創新與重大成效</a:t>
            </a:r>
            <a:endParaRPr lang="zh-TW" altLang="en-US" sz="5400" dirty="0">
              <a:ln>
                <a:solidFill>
                  <a:srgbClr val="FCFCFC"/>
                </a:solidFill>
              </a:ln>
              <a:latin typeface="標楷體" panose="03000509000000000000" pitchFamily="65" charset="-120"/>
            </a:endParaRPr>
          </a:p>
        </p:txBody>
      </p:sp>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Grp="1" noChangeArrowheads="1"/>
          </p:cNvSpPr>
          <p:nvPr>
            <p:ph type="title" idx="4294967295"/>
          </p:nvPr>
        </p:nvSpPr>
        <p:spPr>
          <a:xfrm>
            <a:off x="2555776" y="548680"/>
            <a:ext cx="5184874" cy="1136650"/>
          </a:xfrm>
          <a:extLst/>
        </p:spPr>
        <p:txBody>
          <a:bodyPr/>
          <a:lstStyle/>
          <a:p>
            <a:pPr eaLnBrk="1" hangingPunct="1">
              <a:defRPr/>
            </a:pPr>
            <a:r>
              <a:rPr lang="zh-TW" altLang="en-US" sz="5400" dirty="0">
                <a:ln>
                  <a:solidFill>
                    <a:srgbClr val="FCFCFC"/>
                  </a:solidFill>
                </a:ln>
                <a:latin typeface="標楷體" pitchFamily="65" charset="-120"/>
                <a:ea typeface="標楷體" panose="03000509000000000000" pitchFamily="65" charset="-120"/>
                <a:cs typeface="+mj-cs"/>
              </a:rPr>
              <a:t>創新與重大成效</a:t>
            </a:r>
          </a:p>
        </p:txBody>
      </p:sp>
      <p:sp>
        <p:nvSpPr>
          <p:cNvPr id="58370" name="Rectangle 10"/>
          <p:cNvSpPr>
            <a:spLocks noGrp="1" noChangeArrowheads="1"/>
          </p:cNvSpPr>
          <p:nvPr>
            <p:ph type="body" idx="4294967295"/>
          </p:nvPr>
        </p:nvSpPr>
        <p:spPr>
          <a:xfrm>
            <a:off x="684213" y="1739900"/>
            <a:ext cx="8086725" cy="536575"/>
          </a:xfrm>
        </p:spPr>
        <p:txBody>
          <a:bodyPr/>
          <a:lstStyle/>
          <a:p>
            <a:pPr eaLnBrk="1" hangingPunct="1">
              <a:spcBef>
                <a:spcPts val="1800"/>
              </a:spcBef>
              <a:buFont typeface="微軟正黑體" pitchFamily="34" charset="-120"/>
              <a:buNone/>
            </a:pPr>
            <a:r>
              <a:rPr lang="zh-TW" altLang="en-US" sz="2800" smtClean="0"/>
              <a:t>年度推動主題</a:t>
            </a:r>
            <a:r>
              <a:rPr lang="en-US" altLang="zh-TW" sz="2800" smtClean="0"/>
              <a:t>~</a:t>
            </a:r>
            <a:r>
              <a:rPr lang="zh-TW" altLang="en-US" sz="2800" smtClean="0">
                <a:solidFill>
                  <a:srgbClr val="FF0000"/>
                </a:solidFill>
              </a:rPr>
              <a:t>我看得見您，您看得見我</a:t>
            </a:r>
            <a:r>
              <a:rPr lang="en-US" altLang="zh-TW" sz="2800" smtClean="0">
                <a:solidFill>
                  <a:srgbClr val="FF0000"/>
                </a:solidFill>
              </a:rPr>
              <a:t>!!</a:t>
            </a:r>
          </a:p>
        </p:txBody>
      </p:sp>
      <p:pic>
        <p:nvPicPr>
          <p:cNvPr id="58371" name="圖片 1"/>
          <p:cNvPicPr>
            <a:picLocks noChangeAspect="1"/>
          </p:cNvPicPr>
          <p:nvPr/>
        </p:nvPicPr>
        <p:blipFill>
          <a:blip r:embed="rId3"/>
          <a:srcRect/>
          <a:stretch>
            <a:fillRect/>
          </a:stretch>
        </p:blipFill>
        <p:spPr bwMode="auto">
          <a:xfrm>
            <a:off x="179388" y="2722563"/>
            <a:ext cx="2998787" cy="2520950"/>
          </a:xfrm>
          <a:prstGeom prst="rect">
            <a:avLst/>
          </a:prstGeom>
          <a:noFill/>
          <a:ln w="9525">
            <a:noFill/>
            <a:miter lim="800000"/>
            <a:headEnd/>
            <a:tailEnd/>
          </a:ln>
        </p:spPr>
      </p:pic>
      <p:pic>
        <p:nvPicPr>
          <p:cNvPr id="3" name="Shape">
            <a:hlinkClick r:id="" action="ppaction://media"/>
          </p:cNvPr>
          <p:cNvPicPr>
            <a:picLocks noRot="1" noChangeAspect="1"/>
          </p:cNvPicPr>
          <p:nvPr>
            <a:videoFile r:link="rId1"/>
          </p:nvPr>
        </p:nvPicPr>
        <p:blipFill>
          <a:blip r:embed="rId4"/>
          <a:srcRect/>
          <a:stretch>
            <a:fillRect/>
          </a:stretch>
        </p:blipFill>
        <p:spPr bwMode="auto">
          <a:xfrm>
            <a:off x="3276600" y="2357438"/>
            <a:ext cx="5780088" cy="3251200"/>
          </a:xfrm>
          <a:prstGeom prst="rect">
            <a:avLst/>
          </a:prstGeom>
          <a:noFill/>
          <a:ln w="9525">
            <a:noFill/>
            <a:miter lim="800000"/>
            <a:headEnd/>
            <a:tailEnd/>
          </a:ln>
        </p:spPr>
      </p:pic>
      <p:sp>
        <p:nvSpPr>
          <p:cNvPr id="58373" name="文字方塊 7"/>
          <p:cNvSpPr txBox="1">
            <a:spLocks noChangeArrowheads="1"/>
          </p:cNvSpPr>
          <p:nvPr/>
        </p:nvSpPr>
        <p:spPr bwMode="auto">
          <a:xfrm>
            <a:off x="1403350" y="5689600"/>
            <a:ext cx="8353425" cy="461963"/>
          </a:xfrm>
          <a:prstGeom prst="rect">
            <a:avLst/>
          </a:prstGeom>
          <a:noFill/>
          <a:ln w="9525">
            <a:noFill/>
            <a:miter lim="800000"/>
            <a:headEnd/>
            <a:tailEnd/>
          </a:ln>
        </p:spPr>
        <p:txBody>
          <a:bodyPr>
            <a:spAutoFit/>
          </a:bodyPr>
          <a:lstStyle/>
          <a:p>
            <a:pPr eaLnBrk="0" hangingPunct="0"/>
            <a:r>
              <a:rPr lang="zh-TW" altLang="en-US" sz="2400" b="1">
                <a:solidFill>
                  <a:srgbClr val="0000FF"/>
                </a:solidFill>
                <a:latin typeface="微軟正黑體" panose="020B0604030504040204" pitchFamily="34" charset="-120"/>
                <a:ea typeface="微軟正黑體" panose="020B0604030504040204" pitchFamily="34" charset="-120"/>
              </a:rPr>
              <a:t>演示有紅綠燈時如何過馬路及旗幟使用時機</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a:xfrm>
            <a:off x="2339975" y="482600"/>
            <a:ext cx="5111750" cy="1139825"/>
          </a:xfrm>
        </p:spPr>
        <p:txBody>
          <a:bodyPr/>
          <a:lstStyle/>
          <a:p>
            <a:r>
              <a:rPr lang="zh-TW" altLang="en-US" dirty="0" smtClean="0">
                <a:effectLst>
                  <a:outerShdw blurRad="38100" dist="38100" dir="2700000" algn="tl">
                    <a:srgbClr val="000000">
                      <a:alpha val="43137"/>
                    </a:srgbClr>
                  </a:outerShdw>
                </a:effectLst>
                <a:latin typeface="華康行楷體W5"/>
                <a:ea typeface="標楷體" pitchFamily="65" charset="-120"/>
              </a:rPr>
              <a:t>學校周邊現況</a:t>
            </a:r>
            <a:br>
              <a:rPr lang="zh-TW" altLang="en-US" dirty="0" smtClean="0">
                <a:effectLst>
                  <a:outerShdw blurRad="38100" dist="38100" dir="2700000" algn="tl">
                    <a:srgbClr val="000000">
                      <a:alpha val="43137"/>
                    </a:srgbClr>
                  </a:outerShdw>
                </a:effectLst>
                <a:latin typeface="華康行楷體W5"/>
                <a:ea typeface="標楷體" pitchFamily="65" charset="-120"/>
              </a:rPr>
            </a:br>
            <a:endParaRPr lang="zh-TW" altLang="en-US" dirty="0" smtClean="0">
              <a:effectLst>
                <a:outerShdw blurRad="38100" dist="38100" dir="2700000" algn="tl">
                  <a:srgbClr val="000000">
                    <a:alpha val="43137"/>
                  </a:srgbClr>
                </a:outerShdw>
              </a:effectLst>
              <a:latin typeface="華康行楷體W5"/>
              <a:ea typeface="標楷體" pitchFamily="65" charset="-120"/>
            </a:endParaRPr>
          </a:p>
        </p:txBody>
      </p:sp>
      <p:sp>
        <p:nvSpPr>
          <p:cNvPr id="8194" name="Rectangle 3"/>
          <p:cNvSpPr>
            <a:spLocks noGrp="1" noChangeArrowheads="1"/>
          </p:cNvSpPr>
          <p:nvPr>
            <p:ph type="body" idx="4294967295"/>
          </p:nvPr>
        </p:nvSpPr>
        <p:spPr>
          <a:xfrm>
            <a:off x="539750" y="1484313"/>
            <a:ext cx="8229600" cy="3960812"/>
          </a:xfrm>
        </p:spPr>
        <p:txBody>
          <a:bodyPr/>
          <a:lstStyle/>
          <a:p>
            <a:pPr>
              <a:spcBef>
                <a:spcPts val="1200"/>
              </a:spcBef>
              <a:buFont typeface="微軟正黑體" pitchFamily="34" charset="-120"/>
              <a:buNone/>
            </a:pPr>
            <a:r>
              <a:rPr lang="zh-TW" altLang="en-US" dirty="0" smtClean="0">
                <a:latin typeface="微軟正黑體" pitchFamily="34" charset="-120"/>
                <a:ea typeface="微軟正黑體" pitchFamily="34" charset="-120"/>
              </a:rPr>
              <a:t>校園週邊道路狹小，除校門口前為</a:t>
            </a:r>
            <a:r>
              <a:rPr lang="en-US" altLang="zh-TW" dirty="0" smtClean="0">
                <a:latin typeface="微軟正黑體" pitchFamily="34" charset="-120"/>
                <a:ea typeface="微軟正黑體" pitchFamily="34" charset="-120"/>
              </a:rPr>
              <a:t>8</a:t>
            </a:r>
            <a:r>
              <a:rPr lang="zh-TW" altLang="en-US" dirty="0" smtClean="0">
                <a:latin typeface="微軟正黑體" pitchFamily="34" charset="-120"/>
                <a:ea typeface="微軟正黑體" pitchFamily="34" charset="-120"/>
              </a:rPr>
              <a:t>米路其餘皆為</a:t>
            </a:r>
            <a:r>
              <a:rPr lang="en-US" altLang="zh-TW" dirty="0" smtClean="0">
                <a:latin typeface="微軟正黑體" pitchFamily="34" charset="-120"/>
                <a:ea typeface="微軟正黑體" pitchFamily="34" charset="-120"/>
              </a:rPr>
              <a:t>4</a:t>
            </a:r>
            <a:r>
              <a:rPr lang="zh-TW" altLang="en-US" dirty="0" smtClean="0">
                <a:latin typeface="微軟正黑體" pitchFamily="34" charset="-120"/>
                <a:ea typeface="微軟正黑體" pitchFamily="34" charset="-120"/>
              </a:rPr>
              <a:t>米路</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86" y="2624138"/>
            <a:ext cx="8666327" cy="4233862"/>
          </a:xfrm>
          <a:prstGeom prst="rect">
            <a:avLst/>
          </a:prstGeom>
        </p:spPr>
      </p:pic>
    </p:spTree>
  </p:cSld>
  <p:clrMapOvr>
    <a:masterClrMapping/>
  </p:clrMapOvr>
  <p:transition>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Grp="1" noChangeArrowheads="1"/>
          </p:cNvSpPr>
          <p:nvPr>
            <p:ph type="title" idx="4294967295"/>
          </p:nvPr>
        </p:nvSpPr>
        <p:spPr>
          <a:xfrm>
            <a:off x="2555776" y="548680"/>
            <a:ext cx="5184874" cy="1136650"/>
          </a:xfrm>
          <a:extLst/>
        </p:spPr>
        <p:txBody>
          <a:bodyPr/>
          <a:lstStyle/>
          <a:p>
            <a:pPr eaLnBrk="1" hangingPunct="1">
              <a:defRPr/>
            </a:pPr>
            <a:r>
              <a:rPr lang="zh-TW" altLang="en-US" sz="5400" dirty="0">
                <a:ln>
                  <a:solidFill>
                    <a:srgbClr val="FCFCFC"/>
                  </a:solidFill>
                </a:ln>
                <a:latin typeface="標楷體" pitchFamily="65" charset="-120"/>
                <a:ea typeface="標楷體" panose="03000509000000000000" pitchFamily="65" charset="-120"/>
                <a:cs typeface="+mj-cs"/>
              </a:rPr>
              <a:t>創新與重大成效</a:t>
            </a:r>
          </a:p>
        </p:txBody>
      </p:sp>
      <p:sp>
        <p:nvSpPr>
          <p:cNvPr id="59394" name="Rectangle 10"/>
          <p:cNvSpPr>
            <a:spLocks noGrp="1" noChangeArrowheads="1"/>
          </p:cNvSpPr>
          <p:nvPr>
            <p:ph type="body" idx="4294967295"/>
          </p:nvPr>
        </p:nvSpPr>
        <p:spPr>
          <a:xfrm>
            <a:off x="684213" y="1444625"/>
            <a:ext cx="8086725" cy="536575"/>
          </a:xfrm>
        </p:spPr>
        <p:txBody>
          <a:bodyPr/>
          <a:lstStyle/>
          <a:p>
            <a:pPr eaLnBrk="1" hangingPunct="1">
              <a:spcBef>
                <a:spcPts val="1800"/>
              </a:spcBef>
              <a:buFont typeface="微軟正黑體" pitchFamily="34" charset="-120"/>
              <a:buNone/>
            </a:pPr>
            <a:r>
              <a:rPr lang="zh-TW" altLang="en-US" sz="2800" smtClean="0"/>
              <a:t>年度推動主題</a:t>
            </a:r>
            <a:r>
              <a:rPr lang="en-US" altLang="zh-TW" sz="2800" smtClean="0"/>
              <a:t>~</a:t>
            </a:r>
            <a:r>
              <a:rPr lang="zh-TW" altLang="en-US" sz="2800" smtClean="0">
                <a:solidFill>
                  <a:srgbClr val="FF0000"/>
                </a:solidFill>
              </a:rPr>
              <a:t>我看得見您，您看得見我</a:t>
            </a:r>
            <a:r>
              <a:rPr lang="en-US" altLang="zh-TW" sz="2800" smtClean="0">
                <a:solidFill>
                  <a:srgbClr val="FF0000"/>
                </a:solidFill>
              </a:rPr>
              <a:t>!!</a:t>
            </a:r>
          </a:p>
        </p:txBody>
      </p:sp>
      <p:pic>
        <p:nvPicPr>
          <p:cNvPr id="59395" name="圖片 3"/>
          <p:cNvPicPr>
            <a:picLocks noChangeAspect="1"/>
          </p:cNvPicPr>
          <p:nvPr/>
        </p:nvPicPr>
        <p:blipFill>
          <a:blip r:embed="rId2"/>
          <a:srcRect/>
          <a:stretch>
            <a:fillRect/>
          </a:stretch>
        </p:blipFill>
        <p:spPr bwMode="auto">
          <a:xfrm>
            <a:off x="755650" y="2105025"/>
            <a:ext cx="3341688" cy="2076450"/>
          </a:xfrm>
          <a:prstGeom prst="rect">
            <a:avLst/>
          </a:prstGeom>
          <a:noFill/>
          <a:ln w="9525">
            <a:noFill/>
            <a:miter lim="800000"/>
            <a:headEnd/>
            <a:tailEnd/>
          </a:ln>
        </p:spPr>
      </p:pic>
      <p:pic>
        <p:nvPicPr>
          <p:cNvPr id="59396" name="圖片 4"/>
          <p:cNvPicPr>
            <a:picLocks noChangeAspect="1"/>
          </p:cNvPicPr>
          <p:nvPr/>
        </p:nvPicPr>
        <p:blipFill>
          <a:blip r:embed="rId3"/>
          <a:srcRect/>
          <a:stretch>
            <a:fillRect/>
          </a:stretch>
        </p:blipFill>
        <p:spPr bwMode="auto">
          <a:xfrm>
            <a:off x="733425" y="4292600"/>
            <a:ext cx="3363913" cy="2100263"/>
          </a:xfrm>
          <a:prstGeom prst="rect">
            <a:avLst/>
          </a:prstGeom>
          <a:noFill/>
          <a:ln w="9525">
            <a:noFill/>
            <a:miter lim="800000"/>
            <a:headEnd/>
            <a:tailEnd/>
          </a:ln>
        </p:spPr>
      </p:pic>
      <p:pic>
        <p:nvPicPr>
          <p:cNvPr id="59397" name="圖片 1"/>
          <p:cNvPicPr>
            <a:picLocks noChangeAspect="1"/>
          </p:cNvPicPr>
          <p:nvPr/>
        </p:nvPicPr>
        <p:blipFill>
          <a:blip r:embed="rId4"/>
          <a:srcRect/>
          <a:stretch>
            <a:fillRect/>
          </a:stretch>
        </p:blipFill>
        <p:spPr bwMode="auto">
          <a:xfrm>
            <a:off x="4572000" y="2108200"/>
            <a:ext cx="3705225" cy="2084388"/>
          </a:xfrm>
          <a:prstGeom prst="rect">
            <a:avLst/>
          </a:prstGeom>
          <a:noFill/>
          <a:ln w="9525">
            <a:noFill/>
            <a:miter lim="800000"/>
            <a:headEnd/>
            <a:tailEnd/>
          </a:ln>
        </p:spPr>
      </p:pic>
      <p:pic>
        <p:nvPicPr>
          <p:cNvPr id="59398" name="圖片 2"/>
          <p:cNvPicPr>
            <a:picLocks noChangeAspect="1"/>
          </p:cNvPicPr>
          <p:nvPr/>
        </p:nvPicPr>
        <p:blipFill>
          <a:blip r:embed="rId5"/>
          <a:srcRect/>
          <a:stretch>
            <a:fillRect/>
          </a:stretch>
        </p:blipFill>
        <p:spPr bwMode="auto">
          <a:xfrm>
            <a:off x="4570413" y="4294188"/>
            <a:ext cx="3706812" cy="2084387"/>
          </a:xfrm>
          <a:prstGeom prst="rect">
            <a:avLst/>
          </a:prstGeom>
          <a:noFill/>
          <a:ln w="9525">
            <a:noFill/>
            <a:miter lim="800000"/>
            <a:headEnd/>
            <a:tailEnd/>
          </a:ln>
        </p:spPr>
      </p:pic>
      <p:sp>
        <p:nvSpPr>
          <p:cNvPr id="59399" name="文字方塊 7"/>
          <p:cNvSpPr txBox="1">
            <a:spLocks noChangeArrowheads="1"/>
          </p:cNvSpPr>
          <p:nvPr/>
        </p:nvSpPr>
        <p:spPr bwMode="auto">
          <a:xfrm>
            <a:off x="1187450" y="5876925"/>
            <a:ext cx="2643188" cy="369888"/>
          </a:xfrm>
          <a:prstGeom prst="rect">
            <a:avLst/>
          </a:prstGeom>
          <a:noFill/>
          <a:ln w="9525">
            <a:noFill/>
            <a:miter lim="800000"/>
            <a:headEnd/>
            <a:tailEnd/>
          </a:ln>
        </p:spPr>
        <p:txBody>
          <a:bodyPr>
            <a:spAutoFit/>
          </a:bodyPr>
          <a:lstStyle/>
          <a:p>
            <a:pPr eaLnBrk="0" hangingPunct="0"/>
            <a:r>
              <a:rPr lang="zh-TW" altLang="en-US" b="1">
                <a:solidFill>
                  <a:srgbClr val="FFFF00"/>
                </a:solidFill>
                <a:latin typeface="微軟正黑體" panose="020B0604030504040204" pitchFamily="34" charset="-120"/>
                <a:ea typeface="微軟正黑體" panose="020B0604030504040204" pitchFamily="34" charset="-120"/>
              </a:rPr>
              <a:t>低年級現場實務教學</a:t>
            </a:r>
          </a:p>
        </p:txBody>
      </p:sp>
      <p:sp>
        <p:nvSpPr>
          <p:cNvPr id="59400" name="文字方塊 8"/>
          <p:cNvSpPr txBox="1">
            <a:spLocks noChangeArrowheads="1"/>
          </p:cNvSpPr>
          <p:nvPr/>
        </p:nvSpPr>
        <p:spPr bwMode="auto">
          <a:xfrm>
            <a:off x="4716463" y="5876925"/>
            <a:ext cx="3560762" cy="369888"/>
          </a:xfrm>
          <a:prstGeom prst="rect">
            <a:avLst/>
          </a:prstGeom>
          <a:noFill/>
          <a:ln w="9525">
            <a:noFill/>
            <a:miter lim="800000"/>
            <a:headEnd/>
            <a:tailEnd/>
          </a:ln>
        </p:spPr>
        <p:txBody>
          <a:bodyPr>
            <a:spAutoFit/>
          </a:bodyPr>
          <a:lstStyle/>
          <a:p>
            <a:pPr eaLnBrk="0" hangingPunct="0"/>
            <a:r>
              <a:rPr lang="zh-TW" altLang="en-US" b="1">
                <a:solidFill>
                  <a:srgbClr val="FFFF00"/>
                </a:solidFill>
                <a:latin typeface="微軟正黑體" panose="020B0604030504040204" pitchFamily="34" charset="-120"/>
                <a:ea typeface="微軟正黑體" panose="020B0604030504040204" pitchFamily="34" charset="-120"/>
              </a:rPr>
              <a:t>大聲公口號比賽，刺激學習動力</a:t>
            </a:r>
          </a:p>
        </p:txBody>
      </p:sp>
    </p:spTree>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Grp="1" noChangeArrowheads="1"/>
          </p:cNvSpPr>
          <p:nvPr>
            <p:ph type="title" idx="4294967295"/>
          </p:nvPr>
        </p:nvSpPr>
        <p:spPr>
          <a:xfrm>
            <a:off x="2171050" y="669131"/>
            <a:ext cx="5209262" cy="1139825"/>
          </a:xfrm>
          <a:extLst/>
        </p:spPr>
        <p:txBody>
          <a:bodyPr/>
          <a:lstStyle/>
          <a:p>
            <a:pPr eaLnBrk="1" hangingPunct="1">
              <a:defRPr/>
            </a:pPr>
            <a:r>
              <a:rPr lang="zh-TW" altLang="en-US" sz="5400" dirty="0">
                <a:ln>
                  <a:solidFill>
                    <a:srgbClr val="FCFCFC"/>
                  </a:solidFill>
                </a:ln>
                <a:cs typeface="+mj-cs"/>
              </a:rPr>
              <a:t>未來期許與展望</a:t>
            </a:r>
          </a:p>
        </p:txBody>
      </p:sp>
      <p:sp>
        <p:nvSpPr>
          <p:cNvPr id="60418" name="Rectangle 10"/>
          <p:cNvSpPr>
            <a:spLocks noGrp="1" noChangeArrowheads="1"/>
          </p:cNvSpPr>
          <p:nvPr>
            <p:ph type="body" idx="4294967295"/>
          </p:nvPr>
        </p:nvSpPr>
        <p:spPr>
          <a:xfrm>
            <a:off x="468313" y="1628775"/>
            <a:ext cx="8229600" cy="4535488"/>
          </a:xfrm>
        </p:spPr>
        <p:txBody>
          <a:bodyPr/>
          <a:lstStyle/>
          <a:p>
            <a:pPr eaLnBrk="1" hangingPunct="1"/>
            <a:endParaRPr lang="en-US" altLang="zh-TW" smtClean="0">
              <a:ea typeface="新細明體" charset="-120"/>
            </a:endParaRPr>
          </a:p>
          <a:p>
            <a:pPr eaLnBrk="1" hangingPunct="1"/>
            <a:endParaRPr lang="en-US" altLang="zh-TW" smtClean="0">
              <a:ea typeface="新細明體" charset="-120"/>
            </a:endParaRPr>
          </a:p>
        </p:txBody>
      </p:sp>
      <p:sp>
        <p:nvSpPr>
          <p:cNvPr id="60419" name="Text Box 11"/>
          <p:cNvSpPr txBox="1">
            <a:spLocks noChangeArrowheads="1"/>
          </p:cNvSpPr>
          <p:nvPr/>
        </p:nvSpPr>
        <p:spPr bwMode="auto">
          <a:xfrm>
            <a:off x="1414462" y="2060575"/>
            <a:ext cx="7406009" cy="2940050"/>
          </a:xfrm>
          <a:prstGeom prst="rect">
            <a:avLst/>
          </a:prstGeom>
          <a:noFill/>
          <a:ln w="9525">
            <a:noFill/>
            <a:miter lim="800000"/>
            <a:headEnd/>
            <a:tailEnd/>
          </a:ln>
        </p:spPr>
        <p:txBody>
          <a:bodyPr/>
          <a:lstStyle/>
          <a:p>
            <a:pPr marL="342900" indent="-342900">
              <a:spcBef>
                <a:spcPts val="1800"/>
              </a:spcBef>
              <a:buClr>
                <a:schemeClr val="accent1"/>
              </a:buClr>
              <a:buSzPct val="65000"/>
              <a:buFont typeface="微軟正黑體" pitchFamily="34" charset="-120"/>
              <a:buNone/>
            </a:pPr>
            <a:r>
              <a:rPr lang="zh-TW" altLang="en-US" sz="2800" dirty="0">
                <a:solidFill>
                  <a:schemeClr val="tx2"/>
                </a:solidFill>
                <a:latin typeface="微軟正黑體" pitchFamily="34" charset="-120"/>
                <a:ea typeface="微軟正黑體" pitchFamily="34" charset="-120"/>
              </a:rPr>
              <a:t>「交通安全，人人有責」</a:t>
            </a:r>
          </a:p>
          <a:p>
            <a:pPr marL="342900" indent="-342900">
              <a:spcBef>
                <a:spcPts val="1800"/>
              </a:spcBef>
              <a:buClr>
                <a:schemeClr val="accent1"/>
              </a:buClr>
              <a:buSzPct val="65000"/>
              <a:buFont typeface="微軟正黑體" pitchFamily="34" charset="-120"/>
              <a:buNone/>
            </a:pPr>
            <a:r>
              <a:rPr lang="zh-TW" altLang="en-US" sz="2800" dirty="0">
                <a:solidFill>
                  <a:schemeClr val="tx2"/>
                </a:solidFill>
                <a:latin typeface="微軟正黑體" pitchFamily="34" charset="-120"/>
                <a:ea typeface="微軟正黑體" pitchFamily="34" charset="-120"/>
              </a:rPr>
              <a:t>「關心交通，珍惜生命」</a:t>
            </a:r>
          </a:p>
          <a:p>
            <a:pPr marL="342900" indent="-342900">
              <a:spcBef>
                <a:spcPts val="1800"/>
              </a:spcBef>
              <a:buClr>
                <a:schemeClr val="accent1"/>
              </a:buClr>
              <a:buSzPct val="65000"/>
              <a:buFont typeface="微軟正黑體" pitchFamily="34" charset="-120"/>
              <a:buNone/>
            </a:pPr>
            <a:r>
              <a:rPr lang="zh-TW" altLang="en-US" sz="2800" dirty="0" smtClean="0">
                <a:solidFill>
                  <a:schemeClr val="tx2"/>
                </a:solidFill>
                <a:latin typeface="微軟正黑體" pitchFamily="34" charset="-120"/>
                <a:ea typeface="微軟正黑體" pitchFamily="34" charset="-120"/>
              </a:rPr>
              <a:t>多</a:t>
            </a:r>
            <a:r>
              <a:rPr lang="zh-TW" altLang="en-US" sz="2800" dirty="0">
                <a:solidFill>
                  <a:schemeClr val="tx2"/>
                </a:solidFill>
                <a:latin typeface="微軟正黑體" pitchFamily="34" charset="-120"/>
                <a:ea typeface="微軟正黑體" pitchFamily="34" charset="-120"/>
              </a:rPr>
              <a:t>一份用心</a:t>
            </a:r>
            <a:r>
              <a:rPr lang="zh-TW" altLang="en-US" sz="2800" dirty="0" smtClean="0">
                <a:solidFill>
                  <a:schemeClr val="tx2"/>
                </a:solidFill>
                <a:latin typeface="微軟正黑體" pitchFamily="34" charset="-120"/>
                <a:ea typeface="微軟正黑體" pitchFamily="34" charset="-120"/>
              </a:rPr>
              <a:t>，秉持交通安全四大守則</a:t>
            </a:r>
            <a:endParaRPr lang="en-US" altLang="zh-TW" sz="2800" dirty="0" smtClean="0">
              <a:solidFill>
                <a:schemeClr val="tx2"/>
              </a:solidFill>
              <a:latin typeface="微軟正黑體" pitchFamily="34" charset="-120"/>
              <a:ea typeface="微軟正黑體" pitchFamily="34" charset="-120"/>
            </a:endParaRPr>
          </a:p>
          <a:p>
            <a:pPr marL="342900" indent="-342900">
              <a:spcBef>
                <a:spcPts val="1800"/>
              </a:spcBef>
              <a:buClr>
                <a:schemeClr val="accent1"/>
              </a:buClr>
              <a:buSzPct val="65000"/>
              <a:buFont typeface="微軟正黑體" pitchFamily="34" charset="-120"/>
              <a:buNone/>
            </a:pPr>
            <a:r>
              <a:rPr lang="zh-TW" altLang="en-US" sz="2800" dirty="0" smtClean="0">
                <a:solidFill>
                  <a:schemeClr val="tx2"/>
                </a:solidFill>
                <a:latin typeface="微軟正黑體" pitchFamily="34" charset="-120"/>
                <a:ea typeface="微軟正黑體" pitchFamily="34" charset="-120"/>
              </a:rPr>
              <a:t>將</a:t>
            </a:r>
            <a:r>
              <a:rPr lang="zh-TW" altLang="en-US" sz="2800" dirty="0">
                <a:solidFill>
                  <a:schemeClr val="tx2"/>
                </a:solidFill>
                <a:latin typeface="微軟正黑體" pitchFamily="34" charset="-120"/>
                <a:ea typeface="微軟正黑體" pitchFamily="34" charset="-120"/>
              </a:rPr>
              <a:t>創出更</a:t>
            </a:r>
            <a:r>
              <a:rPr lang="zh-TW" altLang="en-US" sz="2800" dirty="0" smtClean="0">
                <a:solidFill>
                  <a:schemeClr val="tx2"/>
                </a:solidFill>
                <a:latin typeface="微軟正黑體" pitchFamily="34" charset="-120"/>
                <a:ea typeface="微軟正黑體" pitchFamily="34" charset="-120"/>
              </a:rPr>
              <a:t>美好、安全的</a:t>
            </a:r>
            <a:r>
              <a:rPr lang="zh-TW" altLang="en-US" sz="2800" dirty="0">
                <a:solidFill>
                  <a:schemeClr val="tx2"/>
                </a:solidFill>
                <a:latin typeface="微軟正黑體" pitchFamily="34" charset="-120"/>
                <a:ea typeface="微軟正黑體" pitchFamily="34" charset="-120"/>
              </a:rPr>
              <a:t>明天，讓我們攜手向前</a:t>
            </a:r>
          </a:p>
          <a:p>
            <a:pPr marL="342900" indent="-342900">
              <a:spcBef>
                <a:spcPts val="1800"/>
              </a:spcBef>
              <a:buClr>
                <a:schemeClr val="accent1"/>
              </a:buClr>
              <a:buSzPct val="65000"/>
              <a:buFont typeface="微軟正黑體" pitchFamily="34" charset="-120"/>
              <a:buNone/>
            </a:pPr>
            <a:r>
              <a:rPr lang="en-US" altLang="zh-TW" sz="2800" dirty="0">
                <a:solidFill>
                  <a:srgbClr val="FF0000"/>
                </a:solidFill>
                <a:latin typeface="微軟正黑體" pitchFamily="34" charset="-120"/>
                <a:ea typeface="微軟正黑體" pitchFamily="34" charset="-120"/>
              </a:rPr>
              <a:t>GO ! GO ! GO !</a:t>
            </a:r>
          </a:p>
        </p:txBody>
      </p:sp>
    </p:spTree>
  </p:cSld>
  <p:clrMapOvr>
    <a:masterClrMapping/>
  </p:clrMapOvr>
  <p:transition>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7" descr="3"/>
          <p:cNvPicPr>
            <a:picLocks noChangeAspect="1" noChangeArrowheads="1" noCrop="1"/>
          </p:cNvPicPr>
          <p:nvPr/>
        </p:nvPicPr>
        <p:blipFill>
          <a:blip r:embed="rId2"/>
          <a:srcRect/>
          <a:stretch>
            <a:fillRect/>
          </a:stretch>
        </p:blipFill>
        <p:spPr bwMode="auto">
          <a:xfrm>
            <a:off x="2562225" y="2085975"/>
            <a:ext cx="4019550" cy="26860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
          <p:cNvSpPr>
            <a:spLocks noGrp="1" noChangeArrowheads="1"/>
          </p:cNvSpPr>
          <p:nvPr>
            <p:ph type="body" idx="4294967295"/>
          </p:nvPr>
        </p:nvSpPr>
        <p:spPr>
          <a:xfrm>
            <a:off x="323850" y="1617663"/>
            <a:ext cx="8229600" cy="3436937"/>
          </a:xfrm>
        </p:spPr>
        <p:txBody>
          <a:bodyPr/>
          <a:lstStyle/>
          <a:p>
            <a:pPr marL="685800" indent="-685800" eaLnBrk="1" hangingPunct="1">
              <a:spcBef>
                <a:spcPts val="1800"/>
              </a:spcBef>
              <a:buFont typeface="微軟正黑體" pitchFamily="34" charset="-120"/>
              <a:buNone/>
            </a:pPr>
            <a:r>
              <a:rPr lang="zh-TW" altLang="en-US" smtClean="0">
                <a:solidFill>
                  <a:srgbClr val="28571F"/>
                </a:solidFill>
                <a:latin typeface="微軟正黑體" pitchFamily="34" charset="-120"/>
                <a:ea typeface="微軟正黑體" pitchFamily="34" charset="-120"/>
              </a:rPr>
              <a:t>周邊道路現況</a:t>
            </a:r>
            <a:r>
              <a:rPr lang="en-US" altLang="zh-TW" sz="2400" b="1" smtClean="0">
                <a:solidFill>
                  <a:srgbClr val="FF0000"/>
                </a:solidFill>
                <a:latin typeface="微軟正黑體" pitchFamily="34" charset="-120"/>
                <a:ea typeface="微軟正黑體" pitchFamily="34" charset="-120"/>
              </a:rPr>
              <a:t>(</a:t>
            </a:r>
            <a:r>
              <a:rPr lang="zh-TW" altLang="en-US" sz="2400" b="1" smtClean="0">
                <a:solidFill>
                  <a:srgbClr val="FF0000"/>
                </a:solidFill>
                <a:latin typeface="微軟正黑體" pitchFamily="34" charset="-120"/>
                <a:ea typeface="微軟正黑體" pitchFamily="34" charset="-120"/>
              </a:rPr>
              <a:t>南北邊為住戶</a:t>
            </a:r>
            <a:r>
              <a:rPr lang="en-US" altLang="zh-TW" sz="2400" b="1" smtClean="0">
                <a:solidFill>
                  <a:srgbClr val="FF0000"/>
                </a:solidFill>
                <a:latin typeface="微軟正黑體" pitchFamily="34" charset="-120"/>
                <a:ea typeface="微軟正黑體" pitchFamily="34" charset="-120"/>
              </a:rPr>
              <a:t>4M</a:t>
            </a:r>
            <a:r>
              <a:rPr lang="zh-TW" altLang="en-US" sz="2400" b="1" smtClean="0">
                <a:solidFill>
                  <a:srgbClr val="FF0000"/>
                </a:solidFill>
                <a:latin typeface="微軟正黑體" pitchFamily="34" charset="-120"/>
                <a:ea typeface="微軟正黑體" pitchFamily="34" charset="-120"/>
              </a:rPr>
              <a:t>路無尾巷</a:t>
            </a:r>
            <a:r>
              <a:rPr lang="en-US" altLang="zh-TW" sz="2400" b="1" smtClean="0">
                <a:solidFill>
                  <a:srgbClr val="FF0000"/>
                </a:solidFill>
                <a:latin typeface="微軟正黑體" pitchFamily="34" charset="-120"/>
                <a:ea typeface="微軟正黑體" pitchFamily="34" charset="-120"/>
              </a:rPr>
              <a:t>)</a:t>
            </a:r>
            <a:endParaRPr lang="zh-TW" altLang="en-US" b="1" smtClean="0">
              <a:solidFill>
                <a:srgbClr val="FF0000"/>
              </a:solidFill>
              <a:latin typeface="微軟正黑體" pitchFamily="34" charset="-120"/>
              <a:ea typeface="微軟正黑體" pitchFamily="34" charset="-120"/>
            </a:endParaRPr>
          </a:p>
          <a:p>
            <a:pPr marL="685800" indent="-685800" eaLnBrk="1" hangingPunct="1">
              <a:spcBef>
                <a:spcPts val="1800"/>
              </a:spcBef>
              <a:buFont typeface="微軟正黑體" pitchFamily="34" charset="-120"/>
              <a:buNone/>
            </a:pPr>
            <a:endParaRPr lang="zh-TW" altLang="en-US" smtClean="0">
              <a:solidFill>
                <a:srgbClr val="28571F"/>
              </a:solidFill>
              <a:latin typeface="微軟正黑體" pitchFamily="34" charset="-120"/>
              <a:ea typeface="微軟正黑體" pitchFamily="34" charset="-120"/>
            </a:endParaRPr>
          </a:p>
        </p:txBody>
      </p:sp>
      <p:sp>
        <p:nvSpPr>
          <p:cNvPr id="9218" name="Rectangle 2"/>
          <p:cNvSpPr txBox="1">
            <a:spLocks noChangeArrowheads="1"/>
          </p:cNvSpPr>
          <p:nvPr/>
        </p:nvSpPr>
        <p:spPr bwMode="auto">
          <a:xfrm>
            <a:off x="2339975" y="482600"/>
            <a:ext cx="5111750" cy="1139825"/>
          </a:xfrm>
          <a:prstGeom prst="rect">
            <a:avLst/>
          </a:prstGeom>
          <a:noFill/>
          <a:ln w="9525">
            <a:noFill/>
            <a:miter lim="800000"/>
            <a:headEnd/>
            <a:tailEnd/>
          </a:ln>
        </p:spPr>
        <p:txBody>
          <a:bodyPr/>
          <a:lstStyle/>
          <a:p>
            <a:pPr eaLnBrk="0" hangingPunct="0"/>
            <a:r>
              <a:rPr lang="zh-TW" altLang="en-US" sz="6000" b="1" dirty="0">
                <a:solidFill>
                  <a:srgbClr val="FFFF00"/>
                </a:solidFill>
                <a:effectLst>
                  <a:outerShdw blurRad="38100" dist="38100" dir="2700000" algn="tl">
                    <a:srgbClr val="000000">
                      <a:alpha val="43137"/>
                    </a:srgbClr>
                  </a:outerShdw>
                </a:effectLst>
                <a:latin typeface="華康行楷體W5"/>
                <a:ea typeface="標楷體" pitchFamily="65" charset="-120"/>
              </a:rPr>
              <a:t>學校周邊現況</a:t>
            </a:r>
            <a:br>
              <a:rPr lang="zh-TW" altLang="en-US" sz="6000" b="1" dirty="0">
                <a:solidFill>
                  <a:srgbClr val="FFFF00"/>
                </a:solidFill>
                <a:effectLst>
                  <a:outerShdw blurRad="38100" dist="38100" dir="2700000" algn="tl">
                    <a:srgbClr val="000000">
                      <a:alpha val="43137"/>
                    </a:srgbClr>
                  </a:outerShdw>
                </a:effectLst>
                <a:latin typeface="華康行楷體W5"/>
                <a:ea typeface="標楷體" pitchFamily="65" charset="-120"/>
              </a:rPr>
            </a:br>
            <a:endParaRPr lang="zh-TW" altLang="en-US" sz="6000" b="1" dirty="0">
              <a:solidFill>
                <a:srgbClr val="FFFF00"/>
              </a:solidFill>
              <a:effectLst>
                <a:outerShdw blurRad="38100" dist="38100" dir="2700000" algn="tl">
                  <a:srgbClr val="000000">
                    <a:alpha val="43137"/>
                  </a:srgbClr>
                </a:outerShdw>
              </a:effectLst>
              <a:latin typeface="華康行楷體W5"/>
              <a:ea typeface="標楷體" pitchFamily="65" charset="-120"/>
            </a:endParaRPr>
          </a:p>
        </p:txBody>
      </p:sp>
      <p:pic>
        <p:nvPicPr>
          <p:cNvPr id="9219" name="圖片 1"/>
          <p:cNvPicPr>
            <a:picLocks noChangeAspect="1"/>
          </p:cNvPicPr>
          <p:nvPr/>
        </p:nvPicPr>
        <p:blipFill>
          <a:blip r:embed="rId2"/>
          <a:srcRect/>
          <a:stretch>
            <a:fillRect/>
          </a:stretch>
        </p:blipFill>
        <p:spPr bwMode="auto">
          <a:xfrm>
            <a:off x="1258888" y="2852738"/>
            <a:ext cx="3036887" cy="1708150"/>
          </a:xfrm>
          <a:prstGeom prst="rect">
            <a:avLst/>
          </a:prstGeom>
          <a:noFill/>
          <a:ln w="9525">
            <a:noFill/>
            <a:miter lim="800000"/>
            <a:headEnd/>
            <a:tailEnd/>
          </a:ln>
        </p:spPr>
      </p:pic>
      <p:pic>
        <p:nvPicPr>
          <p:cNvPr id="9220" name="圖片 2"/>
          <p:cNvPicPr>
            <a:picLocks noChangeAspect="1"/>
          </p:cNvPicPr>
          <p:nvPr/>
        </p:nvPicPr>
        <p:blipFill>
          <a:blip r:embed="rId3"/>
          <a:srcRect/>
          <a:stretch>
            <a:fillRect/>
          </a:stretch>
        </p:blipFill>
        <p:spPr bwMode="auto">
          <a:xfrm>
            <a:off x="1258888" y="4721225"/>
            <a:ext cx="3036887" cy="1706563"/>
          </a:xfrm>
          <a:prstGeom prst="rect">
            <a:avLst/>
          </a:prstGeom>
          <a:noFill/>
          <a:ln w="9525">
            <a:noFill/>
            <a:miter lim="800000"/>
            <a:headEnd/>
            <a:tailEnd/>
          </a:ln>
        </p:spPr>
      </p:pic>
      <p:sp>
        <p:nvSpPr>
          <p:cNvPr id="9221" name="文字方塊 4"/>
          <p:cNvSpPr txBox="1">
            <a:spLocks noChangeArrowheads="1"/>
          </p:cNvSpPr>
          <p:nvPr/>
        </p:nvSpPr>
        <p:spPr bwMode="auto">
          <a:xfrm>
            <a:off x="1258887" y="2390775"/>
            <a:ext cx="3227387" cy="461665"/>
          </a:xfrm>
          <a:prstGeom prst="rect">
            <a:avLst/>
          </a:prstGeom>
          <a:noFill/>
          <a:ln w="9525">
            <a:noFill/>
            <a:miter lim="800000"/>
            <a:headEnd/>
            <a:tailEnd/>
          </a:ln>
        </p:spPr>
        <p:txBody>
          <a:bodyPr wrap="square">
            <a:spAutoFit/>
          </a:bodyPr>
          <a:lstStyle/>
          <a:p>
            <a:pPr eaLnBrk="0" hangingPunct="0"/>
            <a:r>
              <a:rPr lang="zh-TW" altLang="en-US" sz="2400" dirty="0" smtClean="0">
                <a:latin typeface="微軟正黑體" panose="020B0604030504040204" pitchFamily="34" charset="-120"/>
                <a:ea typeface="微軟正黑體" panose="020B0604030504040204" pitchFamily="34" charset="-120"/>
              </a:rPr>
              <a:t>前門</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勝</a:t>
            </a:r>
            <a:r>
              <a:rPr lang="zh-TW" altLang="en-US" sz="2400" dirty="0">
                <a:latin typeface="微軟正黑體" panose="020B0604030504040204" pitchFamily="34" charset="-120"/>
                <a:ea typeface="微軟正黑體" panose="020B0604030504040204" pitchFamily="34" charset="-120"/>
              </a:rPr>
              <a:t>學</a:t>
            </a:r>
            <a:r>
              <a:rPr lang="zh-TW" altLang="en-US" sz="2400" dirty="0" smtClean="0">
                <a:latin typeface="微軟正黑體" panose="020B0604030504040204" pitchFamily="34" charset="-120"/>
                <a:ea typeface="微軟正黑體" panose="020B0604030504040204" pitchFamily="34" charset="-120"/>
              </a:rPr>
              <a:t>路兩側</a:t>
            </a:r>
            <a:r>
              <a:rPr lang="en-US" altLang="zh-TW" sz="2400" dirty="0">
                <a:latin typeface="微軟正黑體" panose="020B0604030504040204" pitchFamily="34" charset="-120"/>
                <a:ea typeface="微軟正黑體" panose="020B0604030504040204" pitchFamily="34" charset="-120"/>
              </a:rPr>
              <a:t>(8M)</a:t>
            </a:r>
            <a:endParaRPr lang="zh-TW" altLang="en-US" sz="2400" dirty="0">
              <a:latin typeface="微軟正黑體" panose="020B0604030504040204" pitchFamily="34" charset="-120"/>
              <a:ea typeface="微軟正黑體" panose="020B0604030504040204" pitchFamily="34" charset="-120"/>
            </a:endParaRPr>
          </a:p>
        </p:txBody>
      </p:sp>
      <p:sp>
        <p:nvSpPr>
          <p:cNvPr id="9222" name="文字方塊 7"/>
          <p:cNvSpPr txBox="1">
            <a:spLocks noChangeArrowheads="1"/>
          </p:cNvSpPr>
          <p:nvPr/>
        </p:nvSpPr>
        <p:spPr bwMode="auto">
          <a:xfrm>
            <a:off x="4866970" y="2390775"/>
            <a:ext cx="3679005" cy="461665"/>
          </a:xfrm>
          <a:prstGeom prst="rect">
            <a:avLst/>
          </a:prstGeom>
          <a:noFill/>
          <a:ln w="9525">
            <a:noFill/>
            <a:miter lim="800000"/>
            <a:headEnd/>
            <a:tailEnd/>
          </a:ln>
        </p:spPr>
        <p:txBody>
          <a:bodyPr wrap="square">
            <a:spAutoFit/>
          </a:bodyPr>
          <a:lstStyle/>
          <a:p>
            <a:pPr eaLnBrk="0" hangingPunct="0"/>
            <a:r>
              <a:rPr lang="zh-TW" altLang="en-US" sz="2400" dirty="0">
                <a:latin typeface="微軟正黑體" panose="020B0604030504040204" pitchFamily="34" charset="-120"/>
                <a:ea typeface="微軟正黑體" panose="020B0604030504040204" pitchFamily="34" charset="-120"/>
              </a:rPr>
              <a:t>後門防汛道路</a:t>
            </a:r>
            <a:r>
              <a:rPr lang="en-US" altLang="zh-TW" sz="2400" dirty="0">
                <a:latin typeface="微軟正黑體" panose="020B0604030504040204" pitchFamily="34" charset="-120"/>
                <a:ea typeface="微軟正黑體" panose="020B0604030504040204" pitchFamily="34" charset="-120"/>
              </a:rPr>
              <a:t>(4M</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單行道</a:t>
            </a:r>
            <a:endParaRPr lang="zh-TW" altLang="en-US" sz="2400" dirty="0">
              <a:latin typeface="微軟正黑體" panose="020B0604030504040204" pitchFamily="34" charset="-120"/>
              <a:ea typeface="微軟正黑體" panose="020B0604030504040204" pitchFamily="34" charset="-120"/>
            </a:endParaRPr>
          </a:p>
        </p:txBody>
      </p:sp>
      <p:pic>
        <p:nvPicPr>
          <p:cNvPr id="9223" name="圖片 5"/>
          <p:cNvPicPr>
            <a:picLocks noChangeAspect="1"/>
          </p:cNvPicPr>
          <p:nvPr/>
        </p:nvPicPr>
        <p:blipFill>
          <a:blip r:embed="rId4"/>
          <a:srcRect/>
          <a:stretch>
            <a:fillRect/>
          </a:stretch>
        </p:blipFill>
        <p:spPr bwMode="auto">
          <a:xfrm>
            <a:off x="4997450" y="2897188"/>
            <a:ext cx="3044825" cy="1712912"/>
          </a:xfrm>
          <a:prstGeom prst="rect">
            <a:avLst/>
          </a:prstGeom>
          <a:noFill/>
          <a:ln w="9525">
            <a:noFill/>
            <a:miter lim="800000"/>
            <a:headEnd/>
            <a:tailEnd/>
          </a:ln>
        </p:spPr>
      </p:pic>
      <p:pic>
        <p:nvPicPr>
          <p:cNvPr id="9224" name="圖片 6"/>
          <p:cNvPicPr>
            <a:picLocks noChangeAspect="1"/>
          </p:cNvPicPr>
          <p:nvPr/>
        </p:nvPicPr>
        <p:blipFill>
          <a:blip r:embed="rId5"/>
          <a:srcRect/>
          <a:stretch>
            <a:fillRect/>
          </a:stretch>
        </p:blipFill>
        <p:spPr bwMode="auto">
          <a:xfrm>
            <a:off x="4997450" y="4721225"/>
            <a:ext cx="3044825" cy="17113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idx="4294967295"/>
          </p:nvPr>
        </p:nvSpPr>
        <p:spPr>
          <a:xfrm>
            <a:off x="2339975" y="482600"/>
            <a:ext cx="5111750" cy="1139825"/>
          </a:xfrm>
        </p:spPr>
        <p:txBody>
          <a:bodyPr/>
          <a:lstStyle/>
          <a:p>
            <a:r>
              <a:rPr lang="zh-TW" altLang="en-US" dirty="0" smtClean="0">
                <a:effectLst>
                  <a:outerShdw blurRad="38100" dist="38100" dir="2700000" algn="tl">
                    <a:srgbClr val="000000">
                      <a:alpha val="43137"/>
                    </a:srgbClr>
                  </a:outerShdw>
                </a:effectLst>
                <a:latin typeface="華康行楷體W5"/>
                <a:ea typeface="標楷體" pitchFamily="65" charset="-120"/>
              </a:rPr>
              <a:t>學校周邊現況</a:t>
            </a:r>
            <a:br>
              <a:rPr lang="zh-TW" altLang="en-US" dirty="0" smtClean="0">
                <a:effectLst>
                  <a:outerShdw blurRad="38100" dist="38100" dir="2700000" algn="tl">
                    <a:srgbClr val="000000">
                      <a:alpha val="43137"/>
                    </a:srgbClr>
                  </a:outerShdw>
                </a:effectLst>
                <a:latin typeface="華康行楷體W5"/>
                <a:ea typeface="標楷體" pitchFamily="65" charset="-120"/>
              </a:rPr>
            </a:br>
            <a:endParaRPr lang="zh-TW" altLang="en-US" dirty="0" smtClean="0">
              <a:effectLst>
                <a:outerShdw blurRad="38100" dist="38100" dir="2700000" algn="tl">
                  <a:srgbClr val="000000">
                    <a:alpha val="43137"/>
                  </a:srgbClr>
                </a:outerShdw>
              </a:effectLst>
              <a:latin typeface="華康行楷體W5"/>
              <a:ea typeface="標楷體" pitchFamily="65" charset="-120"/>
            </a:endParaRPr>
          </a:p>
        </p:txBody>
      </p:sp>
      <p:sp>
        <p:nvSpPr>
          <p:cNvPr id="10242" name="Rectangle 3"/>
          <p:cNvSpPr>
            <a:spLocks noGrp="1" noChangeArrowheads="1"/>
          </p:cNvSpPr>
          <p:nvPr>
            <p:ph type="body" idx="4294967295"/>
          </p:nvPr>
        </p:nvSpPr>
        <p:spPr>
          <a:xfrm>
            <a:off x="914400" y="1772816"/>
            <a:ext cx="8229600" cy="3959225"/>
          </a:xfrm>
        </p:spPr>
        <p:txBody>
          <a:bodyPr/>
          <a:lstStyle/>
          <a:p>
            <a:pPr>
              <a:spcBef>
                <a:spcPts val="1200"/>
              </a:spcBef>
              <a:buFont typeface="微軟正黑體" pitchFamily="34" charset="-120"/>
              <a:buNone/>
            </a:pPr>
            <a:r>
              <a:rPr lang="zh-TW" altLang="en-US" dirty="0" smtClean="0">
                <a:latin typeface="華康行楷體W5"/>
                <a:ea typeface="微軟正黑體" pitchFamily="34" charset="-120"/>
              </a:rPr>
              <a:t>瀕臨兵仔市場，出入人員多且繁雜</a:t>
            </a:r>
          </a:p>
        </p:txBody>
      </p:sp>
      <p:pic>
        <p:nvPicPr>
          <p:cNvPr id="10244" name="圖片 1"/>
          <p:cNvPicPr>
            <a:picLocks noChangeAspect="1"/>
          </p:cNvPicPr>
          <p:nvPr/>
        </p:nvPicPr>
        <p:blipFill>
          <a:blip r:embed="rId2"/>
          <a:srcRect/>
          <a:stretch>
            <a:fillRect/>
          </a:stretch>
        </p:blipFill>
        <p:spPr bwMode="auto">
          <a:xfrm>
            <a:off x="4644190" y="2619497"/>
            <a:ext cx="4319175" cy="3240000"/>
          </a:xfrm>
          <a:prstGeom prst="rect">
            <a:avLst/>
          </a:prstGeom>
          <a:noFill/>
          <a:ln w="9525">
            <a:noFill/>
            <a:miter lim="800000"/>
            <a:headEnd/>
            <a:tailEnd/>
          </a:ln>
        </p:spPr>
      </p:pic>
      <p:pic>
        <p:nvPicPr>
          <p:cNvPr id="10245" name="圖片 3"/>
          <p:cNvPicPr>
            <a:picLocks noChangeAspect="1"/>
          </p:cNvPicPr>
          <p:nvPr/>
        </p:nvPicPr>
        <p:blipFill>
          <a:blip r:embed="rId3"/>
          <a:srcRect/>
          <a:stretch>
            <a:fillRect/>
          </a:stretch>
        </p:blipFill>
        <p:spPr bwMode="auto">
          <a:xfrm>
            <a:off x="113471" y="2617523"/>
            <a:ext cx="4320829" cy="3240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idx="4294967295"/>
          </p:nvPr>
        </p:nvSpPr>
        <p:spPr>
          <a:xfrm>
            <a:off x="2339975" y="482600"/>
            <a:ext cx="5111750" cy="1139825"/>
          </a:xfrm>
        </p:spPr>
        <p:txBody>
          <a:bodyPr/>
          <a:lstStyle/>
          <a:p>
            <a:r>
              <a:rPr lang="zh-TW" altLang="en-US" dirty="0" smtClean="0">
                <a:effectLst>
                  <a:outerShdw blurRad="38100" dist="38100" dir="2700000" algn="tl">
                    <a:srgbClr val="000000">
                      <a:alpha val="43137"/>
                    </a:srgbClr>
                  </a:outerShdw>
                </a:effectLst>
                <a:latin typeface="華康行楷體W5"/>
                <a:ea typeface="標楷體" pitchFamily="65" charset="-120"/>
              </a:rPr>
              <a:t>學校周邊現況</a:t>
            </a:r>
            <a:br>
              <a:rPr lang="zh-TW" altLang="en-US" dirty="0" smtClean="0">
                <a:effectLst>
                  <a:outerShdw blurRad="38100" dist="38100" dir="2700000" algn="tl">
                    <a:srgbClr val="000000">
                      <a:alpha val="43137"/>
                    </a:srgbClr>
                  </a:outerShdw>
                </a:effectLst>
                <a:latin typeface="華康行楷體W5"/>
                <a:ea typeface="標楷體" pitchFamily="65" charset="-120"/>
              </a:rPr>
            </a:br>
            <a:endParaRPr lang="zh-TW" altLang="en-US" dirty="0" smtClean="0">
              <a:effectLst>
                <a:outerShdw blurRad="38100" dist="38100" dir="2700000" algn="tl">
                  <a:srgbClr val="000000">
                    <a:alpha val="43137"/>
                  </a:srgbClr>
                </a:outerShdw>
              </a:effectLst>
              <a:latin typeface="華康行楷體W5"/>
              <a:ea typeface="標楷體" pitchFamily="65" charset="-120"/>
            </a:endParaRPr>
          </a:p>
        </p:txBody>
      </p:sp>
      <p:sp>
        <p:nvSpPr>
          <p:cNvPr id="10242" name="Rectangle 3"/>
          <p:cNvSpPr>
            <a:spLocks noGrp="1" noChangeArrowheads="1"/>
          </p:cNvSpPr>
          <p:nvPr>
            <p:ph type="body" idx="4294967295"/>
          </p:nvPr>
        </p:nvSpPr>
        <p:spPr>
          <a:xfrm>
            <a:off x="523874" y="1844824"/>
            <a:ext cx="8440613" cy="3563789"/>
          </a:xfrm>
        </p:spPr>
        <p:txBody>
          <a:bodyPr/>
          <a:lstStyle/>
          <a:p>
            <a:pPr>
              <a:spcBef>
                <a:spcPts val="1200"/>
              </a:spcBef>
              <a:buFont typeface="微軟正黑體" pitchFamily="34" charset="-120"/>
              <a:buNone/>
            </a:pPr>
            <a:r>
              <a:rPr lang="zh-TW" altLang="en-US" sz="3200" dirty="0" smtClean="0">
                <a:latin typeface="華康行楷體W5"/>
                <a:ea typeface="微軟正黑體" pitchFamily="34" charset="-120"/>
              </a:rPr>
              <a:t>兵仔市場出入車流量大，送菜車輛多且速度快</a:t>
            </a:r>
          </a:p>
        </p:txBody>
      </p:sp>
      <p:pic>
        <p:nvPicPr>
          <p:cNvPr id="10243" name="圖片 2"/>
          <p:cNvPicPr>
            <a:picLocks noChangeAspect="1"/>
          </p:cNvPicPr>
          <p:nvPr/>
        </p:nvPicPr>
        <p:blipFill>
          <a:blip r:embed="rId2"/>
          <a:srcRect/>
          <a:stretch>
            <a:fillRect/>
          </a:stretch>
        </p:blipFill>
        <p:spPr bwMode="auto">
          <a:xfrm>
            <a:off x="4662856" y="2708920"/>
            <a:ext cx="4481723" cy="2520000"/>
          </a:xfrm>
          <a:prstGeom prst="rect">
            <a:avLst/>
          </a:prstGeom>
          <a:noFill/>
          <a:ln w="9525">
            <a:noFill/>
            <a:miter lim="800000"/>
            <a:headEnd/>
            <a:tailEnd/>
          </a:ln>
        </p:spPr>
      </p:pic>
      <p:pic>
        <p:nvPicPr>
          <p:cNvPr id="10246" name="圖片 5"/>
          <p:cNvPicPr>
            <a:picLocks noChangeAspect="1"/>
          </p:cNvPicPr>
          <p:nvPr/>
        </p:nvPicPr>
        <p:blipFill>
          <a:blip r:embed="rId3"/>
          <a:srcRect/>
          <a:stretch>
            <a:fillRect/>
          </a:stretch>
        </p:blipFill>
        <p:spPr bwMode="auto">
          <a:xfrm>
            <a:off x="0" y="2708920"/>
            <a:ext cx="4482393" cy="2520000"/>
          </a:xfrm>
          <a:prstGeom prst="rect">
            <a:avLst/>
          </a:prstGeom>
          <a:noFill/>
          <a:ln w="9525">
            <a:noFill/>
            <a:miter lim="800000"/>
            <a:headEnd/>
            <a:tailEnd/>
          </a:ln>
        </p:spPr>
      </p:pic>
    </p:spTree>
    <p:extLst>
      <p:ext uri="{BB962C8B-B14F-4D97-AF65-F5344CB8AC3E}">
        <p14:creationId xmlns:p14="http://schemas.microsoft.com/office/powerpoint/2010/main" val="2066194583"/>
      </p:ext>
    </p:extLst>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華康行楷體W5"/>
        <a:cs typeface=""/>
      </a:majorFont>
      <a:minorFont>
        <a:latin typeface="Arial"/>
        <a:ea typeface="華康行楷體W5"/>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7311</TotalTime>
  <Words>1582</Words>
  <Application>Microsoft Office PowerPoint</Application>
  <PresentationFormat>如螢幕大小 (4:3)</PresentationFormat>
  <Paragraphs>245</Paragraphs>
  <Slides>62</Slides>
  <Notes>0</Notes>
  <HiddenSlides>0</HiddenSlides>
  <MMClips>10</MMClips>
  <ScaleCrop>false</ScaleCrop>
  <HeadingPairs>
    <vt:vector size="8" baseType="variant">
      <vt:variant>
        <vt:lpstr>使用字型</vt:lpstr>
      </vt:variant>
      <vt:variant>
        <vt:i4>9</vt:i4>
      </vt:variant>
      <vt:variant>
        <vt:lpstr>佈景主題</vt:lpstr>
      </vt:variant>
      <vt:variant>
        <vt:i4>1</vt:i4>
      </vt:variant>
      <vt:variant>
        <vt:lpstr>內嵌 OLE 伺服程式</vt:lpstr>
      </vt:variant>
      <vt:variant>
        <vt:i4>1</vt:i4>
      </vt:variant>
      <vt:variant>
        <vt:lpstr>投影片標題</vt:lpstr>
      </vt:variant>
      <vt:variant>
        <vt:i4>62</vt:i4>
      </vt:variant>
    </vt:vector>
  </HeadingPairs>
  <TitlesOfParts>
    <vt:vector size="73" baseType="lpstr">
      <vt:lpstr>華康行楷體W5</vt:lpstr>
      <vt:lpstr>新細明體</vt:lpstr>
      <vt:lpstr>微軟正黑體</vt:lpstr>
      <vt:lpstr>Arial</vt:lpstr>
      <vt:lpstr>標楷體</vt:lpstr>
      <vt:lpstr>Garamond</vt:lpstr>
      <vt:lpstr>Calibri</vt:lpstr>
      <vt:lpstr>Wingdings</vt:lpstr>
      <vt:lpstr>Times New Roman</vt:lpstr>
      <vt:lpstr>2_Edge</vt:lpstr>
      <vt:lpstr>PhotoImpact</vt:lpstr>
      <vt:lpstr>PowerPoint 簡報</vt:lpstr>
      <vt:lpstr>車流統計</vt:lpstr>
      <vt:lpstr>交通安全教育願景 </vt:lpstr>
      <vt:lpstr>學校概況</vt:lpstr>
      <vt:lpstr>學校概況</vt:lpstr>
      <vt:lpstr>學校周邊現況 </vt:lpstr>
      <vt:lpstr>PowerPoint 簡報</vt:lpstr>
      <vt:lpstr>學校周邊現況 </vt:lpstr>
      <vt:lpstr>學校周邊現況 </vt:lpstr>
      <vt:lpstr>學校周邊現況 </vt:lpstr>
      <vt:lpstr>學校周邊現況 </vt:lpstr>
      <vt:lpstr>學校周邊現況 </vt:lpstr>
      <vt:lpstr>PowerPoint 簡報</vt:lpstr>
      <vt:lpstr>組織計畫與宣導</vt:lpstr>
      <vt:lpstr>組織計畫與宣導</vt:lpstr>
      <vt:lpstr>組織計畫與宣導</vt:lpstr>
      <vt:lpstr>組織計畫與宣導</vt:lpstr>
      <vt:lpstr>PowerPoint 簡報</vt:lpstr>
      <vt:lpstr>教學與活動</vt:lpstr>
      <vt:lpstr>教學與活動</vt:lpstr>
      <vt:lpstr>教學與活動</vt:lpstr>
      <vt:lpstr>教學與活動</vt:lpstr>
      <vt:lpstr>教學與活動</vt:lpstr>
      <vt:lpstr>PowerPoint 簡報</vt:lpstr>
      <vt:lpstr>教學與活動</vt:lpstr>
      <vt:lpstr>教學與活動</vt:lpstr>
      <vt:lpstr>教學與活動</vt:lpstr>
      <vt:lpstr>PowerPoint 簡報</vt:lpstr>
      <vt:lpstr>教學與活動</vt:lpstr>
      <vt:lpstr>PowerPoint 簡報</vt:lpstr>
      <vt:lpstr>PowerPoint 簡報</vt:lpstr>
      <vt:lpstr>PowerPoint 簡報</vt:lpstr>
      <vt:lpstr>教學與活動</vt:lpstr>
      <vt:lpstr>教學與活動</vt:lpstr>
      <vt:lpstr>教學與活動</vt:lpstr>
      <vt:lpstr>交通安全與輔導</vt:lpstr>
      <vt:lpstr>交通安全與輔導</vt:lpstr>
      <vt:lpstr>PowerPoint 簡報</vt:lpstr>
      <vt:lpstr>PowerPoint 簡報</vt:lpstr>
      <vt:lpstr>PowerPoint 簡報</vt:lpstr>
      <vt:lpstr>PowerPoint 簡報</vt:lpstr>
      <vt:lpstr>交通安全與輔導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創新與重大成效</vt:lpstr>
      <vt:lpstr>創新與重大成效</vt:lpstr>
      <vt:lpstr>PowerPoint 簡報</vt:lpstr>
      <vt:lpstr>創新與重大成效</vt:lpstr>
      <vt:lpstr>PowerPoint 簡報</vt:lpstr>
      <vt:lpstr>創新與重大成效</vt:lpstr>
      <vt:lpstr>創新與重大成效</vt:lpstr>
      <vt:lpstr>未來期許與展望</vt:lpstr>
      <vt:lpstr>PowerPoint 簡報</vt:lpstr>
    </vt:vector>
  </TitlesOfParts>
  <Company>whp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office3</dc:creator>
  <cp:lastModifiedBy>紅中 fong</cp:lastModifiedBy>
  <cp:revision>274</cp:revision>
  <dcterms:created xsi:type="dcterms:W3CDTF">2006-03-10T04:49:42Z</dcterms:created>
  <dcterms:modified xsi:type="dcterms:W3CDTF">2019-05-14T03:59:09Z</dcterms:modified>
</cp:coreProperties>
</file>